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Open Sauce" charset="1" panose="00000500000000000000"/>
      <p:regular r:id="rId18"/>
    </p:embeddedFont>
    <p:embeddedFont>
      <p:font typeface="DM Sans" charset="1" panose="00000000000000000000"/>
      <p:regular r:id="rId19"/>
    </p:embeddedFont>
    <p:embeddedFont>
      <p:font typeface="Open Sauce Bold" charset="1" panose="00000800000000000000"/>
      <p:regular r:id="rId20"/>
    </p:embeddedFont>
    <p:embeddedFont>
      <p:font typeface="DM Sans Italics" charset="1" panose="00000000000000000000"/>
      <p:regular r:id="rId21"/>
    </p:embeddedFont>
    <p:embeddedFont>
      <p:font typeface="DM Sans Bold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0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881784"/>
            <a:ext cx="18288000" cy="9869855"/>
          </a:xfrm>
          <a:custGeom>
            <a:avLst/>
            <a:gdLst/>
            <a:ahLst/>
            <a:cxnLst/>
            <a:rect r="r" b="b" t="t" l="l"/>
            <a:pathLst>
              <a:path h="9869855" w="18288000">
                <a:moveTo>
                  <a:pt x="0" y="0"/>
                </a:moveTo>
                <a:lnTo>
                  <a:pt x="18288000" y="0"/>
                </a:lnTo>
                <a:lnTo>
                  <a:pt x="18288000" y="9869856"/>
                </a:lnTo>
                <a:lnTo>
                  <a:pt x="0" y="9869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910" r="0" b="-91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790065"/>
            <a:ext cx="16581371" cy="2409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</a:t>
            </a: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he manufacture of Pharmaceuticals products depends on people. Good Ma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nufacturing Practice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(GMP)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re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qui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res tha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personne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 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qu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lified,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trained, and organi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ed to ensure product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qu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ality and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pat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ient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saf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y.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 module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expla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the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ol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re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spo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sibili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trai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ning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and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hyg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iene requirement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f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or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pharmaceutical industr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y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ersonne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4086225"/>
            <a:ext cx="162306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"T</a:t>
            </a:r>
            <a:r>
              <a:rPr lang="en-US" sz="3000" i="true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he correct manufacture of medicinal products relies upon people."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-881784"/>
            <a:ext cx="18288000" cy="9869855"/>
          </a:xfrm>
          <a:custGeom>
            <a:avLst/>
            <a:gdLst/>
            <a:ahLst/>
            <a:cxnLst/>
            <a:rect r="r" b="b" t="t" l="l"/>
            <a:pathLst>
              <a:path h="9869855" w="18288000">
                <a:moveTo>
                  <a:pt x="0" y="0"/>
                </a:moveTo>
                <a:lnTo>
                  <a:pt x="18288000" y="0"/>
                </a:lnTo>
                <a:lnTo>
                  <a:pt x="18288000" y="9869856"/>
                </a:lnTo>
                <a:lnTo>
                  <a:pt x="0" y="9869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910" r="0" b="-91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85725"/>
            <a:ext cx="18693324" cy="9161780"/>
          </a:xfrm>
          <a:custGeom>
            <a:avLst/>
            <a:gdLst/>
            <a:ahLst/>
            <a:cxnLst/>
            <a:rect r="r" b="b" t="t" l="l"/>
            <a:pathLst>
              <a:path h="9161780" w="18693324">
                <a:moveTo>
                  <a:pt x="0" y="0"/>
                </a:moveTo>
                <a:lnTo>
                  <a:pt x="18693324" y="0"/>
                </a:lnTo>
                <a:lnTo>
                  <a:pt x="18693324" y="9161780"/>
                </a:lnTo>
                <a:lnTo>
                  <a:pt x="0" y="9161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47070" r="0" b="-5696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790065"/>
            <a:ext cx="16230600" cy="423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Principle: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Sufficient qualified personnel must be available.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Responsibilities must be clearly defined and documented.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All staff should understand GMP principles and receive initial and ongoing training, including hygiene instructions.</a:t>
            </a: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790065"/>
            <a:ext cx="16230600" cy="667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G</a:t>
            </a: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eneral Requirem</a:t>
            </a: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</a:t>
            </a: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nts: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Adequate number of qualified staff with practical experience.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Senior management must provide resources (human, financial, materials, facilities, equipment).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Responsibilities should not be excessive to avoid risks to quality.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Organization chart must show relationships between Production, Quality Control, Quality Assurance, or Qualified Person(s).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Written job descriptions are mandatory.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Senior management holds ultimate responsibility for the quality management system.</a:t>
            </a: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55167" y="-919884"/>
            <a:ext cx="17605675" cy="9907955"/>
          </a:xfrm>
          <a:custGeom>
            <a:avLst/>
            <a:gdLst/>
            <a:ahLst/>
            <a:cxnLst/>
            <a:rect r="r" b="b" t="t" l="l"/>
            <a:pathLst>
              <a:path h="9907955" w="17605675">
                <a:moveTo>
                  <a:pt x="0" y="0"/>
                </a:moveTo>
                <a:lnTo>
                  <a:pt x="17605675" y="0"/>
                </a:lnTo>
                <a:lnTo>
                  <a:pt x="17605675" y="9907956"/>
                </a:lnTo>
                <a:lnTo>
                  <a:pt x="0" y="99079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8303847" cy="8988072"/>
          </a:xfrm>
          <a:custGeom>
            <a:avLst/>
            <a:gdLst/>
            <a:ahLst/>
            <a:cxnLst/>
            <a:rect r="r" b="b" t="t" l="l"/>
            <a:pathLst>
              <a:path h="8988072" w="18303847">
                <a:moveTo>
                  <a:pt x="0" y="0"/>
                </a:moveTo>
                <a:lnTo>
                  <a:pt x="18303847" y="0"/>
                </a:lnTo>
                <a:lnTo>
                  <a:pt x="18303847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0" r="0" b="-722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5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543386"/>
            <a:ext cx="16581371" cy="423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Qualified Person</a:t>
            </a: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(QP)/Quality Assurance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Ensures each batch complies with laws and marketing authorization.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Certifies batches before release.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Duties may only be delegated to another QP/QA.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Must be continuously available to the manufacturer.</a:t>
            </a: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61550" y="0"/>
            <a:ext cx="18660329" cy="8988072"/>
          </a:xfrm>
          <a:custGeom>
            <a:avLst/>
            <a:gdLst/>
            <a:ahLst/>
            <a:cxnLst/>
            <a:rect r="r" b="b" t="t" l="l"/>
            <a:pathLst>
              <a:path h="8988072" w="18660329">
                <a:moveTo>
                  <a:pt x="0" y="0"/>
                </a:moveTo>
                <a:lnTo>
                  <a:pt x="18660329" y="0"/>
                </a:lnTo>
                <a:lnTo>
                  <a:pt x="18660329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53431" r="0" b="-5418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6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77929" y="1755689"/>
            <a:ext cx="16581371" cy="423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H</a:t>
            </a: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ead of Production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Ensures products are produced and stored according to documentation.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Approves production instructions and ensures strict implementation.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Evaluates and signs production records.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Maintains premises, equipment, and validations.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Oversees training of production staff.</a:t>
            </a:r>
          </a:p>
          <a:p>
            <a:pPr algn="just">
              <a:lnSpc>
                <a:spcPts val="480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20678307" cy="9082365"/>
          </a:xfrm>
          <a:custGeom>
            <a:avLst/>
            <a:gdLst/>
            <a:ahLst/>
            <a:cxnLst/>
            <a:rect r="r" b="b" t="t" l="l"/>
            <a:pathLst>
              <a:path h="9082365" w="20678307">
                <a:moveTo>
                  <a:pt x="0" y="0"/>
                </a:moveTo>
                <a:lnTo>
                  <a:pt x="20678307" y="0"/>
                </a:lnTo>
                <a:lnTo>
                  <a:pt x="20678307" y="9082365"/>
                </a:lnTo>
                <a:lnTo>
                  <a:pt x="0" y="90823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63837" r="0" b="-63837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7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471580"/>
            <a:ext cx="16581371" cy="48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H</a:t>
            </a:r>
            <a:r>
              <a:rPr lang="en-US" b="true" sz="3000" strike="noStrike" u="non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ead of Quality Control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Approves or rejects materials and products.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Ensures all necessary testing is carried out.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Approves specifications, sampling instructions, and test methods.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nitors contract analysts.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Maintains QC facilities and equipment.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Oversees training of QC staff.</a:t>
            </a: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790065"/>
            <a:ext cx="10373011" cy="789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Sh</a:t>
            </a: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ared Responsibilities</a:t>
            </a:r>
          </a:p>
          <a:p>
            <a:pPr algn="just">
              <a:lnSpc>
                <a:spcPts val="4800"/>
              </a:lnSpc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</a:t>
            </a: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roduction, QC, and QA heads share duties such as: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Authorizing procedures and docu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ments.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Monitoring manufacturing environment and plant hygiene.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Process validation.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Supplier and contractor approval.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Storage condition monitoring.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Record retention.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GMP compliance monitoring.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Management reviews and continual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improvement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18288000" cy="8988072"/>
          </a:xfrm>
          <a:custGeom>
            <a:avLst/>
            <a:gdLst/>
            <a:ahLst/>
            <a:cxnLst/>
            <a:rect r="r" b="b" t="t" l="l"/>
            <a:pathLst>
              <a:path h="8988072" w="18288000">
                <a:moveTo>
                  <a:pt x="0" y="0"/>
                </a:moveTo>
                <a:lnTo>
                  <a:pt x="18288000" y="0"/>
                </a:lnTo>
                <a:lnTo>
                  <a:pt x="18288000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51734" r="0" b="-5173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8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790065"/>
            <a:ext cx="16230600" cy="6067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Training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All personnel must receive training relevant to their duties.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Basic GMP and quality system training for new recrui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Continuing training with periodic effectiveness checks.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Training programs approved by Production or QC heads.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Special training for personnel in cleanrooms or handling hazardous materials.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Visitors should be avoided in production/QC areas; if unavoidable, they must receive hygiene instructions and 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su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visi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on.</a:t>
            </a: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88045" y="0"/>
            <a:ext cx="18577525" cy="8988072"/>
          </a:xfrm>
          <a:custGeom>
            <a:avLst/>
            <a:gdLst/>
            <a:ahLst/>
            <a:cxnLst/>
            <a:rect r="r" b="b" t="t" l="l"/>
            <a:pathLst>
              <a:path h="8988072" w="18577525">
                <a:moveTo>
                  <a:pt x="0" y="0"/>
                </a:moveTo>
                <a:lnTo>
                  <a:pt x="18577525" y="0"/>
                </a:lnTo>
                <a:lnTo>
                  <a:pt x="18577525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0" r="0" b="-1614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9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790065"/>
            <a:ext cx="16230600" cy="667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Pe</a:t>
            </a: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rsonnel Hygiene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Hygiene</a:t>
            </a: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programs must cover health, practices, and clothing.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Medical examination required at recrui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tment; follow-up exams as needed.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Personnel with infectious diseases or open lesions must not work in manufacturing.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Protective garments required in manufacturing areas.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Eating, drinking, smoking, or storing food/medication in production areas is prohibited.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Direct hand contact with products/equipment must be avoided.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Hand-washing facilities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m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 b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u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ed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18288000" cy="8988072"/>
          </a:xfrm>
          <a:custGeom>
            <a:avLst/>
            <a:gdLst/>
            <a:ahLst/>
            <a:cxnLst/>
            <a:rect r="r" b="b" t="t" l="l"/>
            <a:pathLst>
              <a:path h="8988072" w="18288000">
                <a:moveTo>
                  <a:pt x="0" y="0"/>
                </a:moveTo>
                <a:lnTo>
                  <a:pt x="18288000" y="0"/>
                </a:lnTo>
                <a:lnTo>
                  <a:pt x="18288000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-19009" r="0" b="-16806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10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14791" y="-217946"/>
            <a:ext cx="18602791" cy="9206018"/>
          </a:xfrm>
          <a:custGeom>
            <a:avLst/>
            <a:gdLst/>
            <a:ahLst/>
            <a:cxnLst/>
            <a:rect r="r" b="b" t="t" l="l"/>
            <a:pathLst>
              <a:path h="9206018" w="18602791">
                <a:moveTo>
                  <a:pt x="0" y="0"/>
                </a:moveTo>
                <a:lnTo>
                  <a:pt x="18602791" y="0"/>
                </a:lnTo>
                <a:lnTo>
                  <a:pt x="18602791" y="9206018"/>
                </a:lnTo>
                <a:lnTo>
                  <a:pt x="0" y="92060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0" r="0" b="-6397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11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790065"/>
            <a:ext cx="16230600" cy="3629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C</a:t>
            </a:r>
            <a:r>
              <a:rPr lang="en-US" b="true" sz="3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onsultants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</a:t>
            </a: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ust have adequate education, traini</a:t>
            </a: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ng, and experience.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trike="noStrike" u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Records must be kept of their qualifications and services provided.</a:t>
            </a: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  <a:p>
            <a:pPr algn="just">
              <a:lnSpc>
                <a:spcPts val="480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988072"/>
            <a:ext cx="18288000" cy="1298928"/>
            <a:chOff x="0" y="0"/>
            <a:chExt cx="6671512" cy="473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71512" cy="473852"/>
            </a:xfrm>
            <a:custGeom>
              <a:avLst/>
              <a:gdLst/>
              <a:ahLst/>
              <a:cxnLst/>
              <a:rect r="r" b="b" t="t" l="l"/>
              <a:pathLst>
                <a:path h="473852" w="6671512">
                  <a:moveTo>
                    <a:pt x="0" y="0"/>
                  </a:moveTo>
                  <a:lnTo>
                    <a:pt x="6671512" y="0"/>
                  </a:lnTo>
                  <a:lnTo>
                    <a:pt x="6671512" y="473852"/>
                  </a:lnTo>
                  <a:lnTo>
                    <a:pt x="0" y="473852"/>
                  </a:lnTo>
                  <a:close/>
                </a:path>
              </a:pathLst>
            </a:custGeom>
            <a:solidFill>
              <a:srgbClr val="34327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259300" y="315027"/>
            <a:ext cx="701542" cy="701542"/>
          </a:xfrm>
          <a:custGeom>
            <a:avLst/>
            <a:gdLst/>
            <a:ahLst/>
            <a:cxnLst/>
            <a:rect r="r" b="b" t="t" l="l"/>
            <a:pathLst>
              <a:path h="701542" w="701542">
                <a:moveTo>
                  <a:pt x="0" y="0"/>
                </a:moveTo>
                <a:lnTo>
                  <a:pt x="701542" y="0"/>
                </a:lnTo>
                <a:lnTo>
                  <a:pt x="701542" y="701541"/>
                </a:lnTo>
                <a:lnTo>
                  <a:pt x="0" y="70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78601" y="0"/>
            <a:ext cx="18666601" cy="8988072"/>
          </a:xfrm>
          <a:custGeom>
            <a:avLst/>
            <a:gdLst/>
            <a:ahLst/>
            <a:cxnLst/>
            <a:rect r="r" b="b" t="t" l="l"/>
            <a:pathLst>
              <a:path h="8988072" w="18666601">
                <a:moveTo>
                  <a:pt x="0" y="0"/>
                </a:moveTo>
                <a:lnTo>
                  <a:pt x="18666601" y="0"/>
                </a:lnTo>
                <a:lnTo>
                  <a:pt x="18666601" y="8988072"/>
                </a:lnTo>
                <a:lnTo>
                  <a:pt x="0" y="898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l="0" t="0" r="0" b="-12176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02480" y="9358771"/>
            <a:ext cx="435682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>
                <a:solidFill>
                  <a:srgbClr val="F9F5F0"/>
                </a:solidFill>
                <a:latin typeface="Open Sauce"/>
                <a:ea typeface="Open Sauce"/>
                <a:cs typeface="Open Sauce"/>
                <a:sym typeface="Open Sauce"/>
              </a:rPr>
              <a:t>12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80072"/>
            <a:ext cx="8857521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32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MODULE 02 I  PERSONNEL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790065"/>
            <a:ext cx="16230600" cy="301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000" b="true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Key Takeaways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GMP compliance depends on people as much as processes.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Clear responsibilities, adequate training, and strict hygiene are non-negotiable.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Senior management must lead by example, ensuring resources and oversight.</a:t>
            </a:r>
          </a:p>
          <a:p>
            <a:pPr algn="just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QP/ QA plays a central role in product release and compliance.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DAHI5e6D7vI</dc:identifier>
  <dcterms:modified xsi:type="dcterms:W3CDTF">2011-08-01T06:04:30Z</dcterms:modified>
  <cp:revision>1</cp:revision>
  <dc:title>Module 2</dc:title>
</cp:coreProperties>
</file>