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Open Sauce" charset="1" panose="00000500000000000000"/>
      <p:regular r:id="rId19"/>
    </p:embeddedFont>
    <p:embeddedFont>
      <p:font typeface="DM Sans" charset="1" panose="00000000000000000000"/>
      <p:regular r:id="rId20"/>
    </p:embeddedFont>
    <p:embeddedFont>
      <p:font typeface="Open Sauce Bold" charset="1" panose="00000800000000000000"/>
      <p:regular r:id="rId21"/>
    </p:embeddedFont>
    <p:embeddedFont>
      <p:font typeface="DM Sans Bold" charset="1" panose="00000000000000000000"/>
      <p:regular r:id="rId22"/>
    </p:embeddedFont>
    <p:embeddedFont>
      <p:font typeface="DM Sans Italics" charset="1" panose="000000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881784"/>
            <a:ext cx="18288000" cy="9869855"/>
          </a:xfrm>
          <a:custGeom>
            <a:avLst/>
            <a:gdLst/>
            <a:ahLst/>
            <a:cxnLst/>
            <a:rect r="r" b="b" t="t" l="l"/>
            <a:pathLst>
              <a:path h="9869855" w="18288000">
                <a:moveTo>
                  <a:pt x="0" y="0"/>
                </a:moveTo>
                <a:lnTo>
                  <a:pt x="18288000" y="0"/>
                </a:lnTo>
                <a:lnTo>
                  <a:pt x="18288000" y="9869856"/>
                </a:lnTo>
                <a:lnTo>
                  <a:pt x="0" y="9869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910" r="0" b="-91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790065"/>
            <a:ext cx="16581371" cy="667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Pharmaceuticals products must b</a:t>
            </a: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 manufactured to the highest standards to ensure they are safe, effective, and consistently reliable for patients. Good Ma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nufacturing Practice (GMP) guidelines provide the framework for achi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eving this, and at the hea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rt of GMP lies the Pharmaceut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ical Quality System (PQS).</a:t>
            </a: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PQS is not just a set of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procedures—it is a company-wide commitment to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qu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lity. It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requ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ires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eadersh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rom sen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or manag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ment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 active participation from staff at all levels, and cooperation with suppliers and distributors. By integrating Quality Management, GMP, and Qua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y R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isk Management, the PQS ensures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th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 ev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ery stage of a product’s lifecycle—from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dev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el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opment to discontinu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ion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—i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 controlled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and m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nitor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ed.</a:t>
            </a: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881784"/>
            <a:ext cx="18288000" cy="9869855"/>
          </a:xfrm>
          <a:custGeom>
            <a:avLst/>
            <a:gdLst/>
            <a:ahLst/>
            <a:cxnLst/>
            <a:rect r="r" b="b" t="t" l="l"/>
            <a:pathLst>
              <a:path h="9869855" w="18288000">
                <a:moveTo>
                  <a:pt x="0" y="0"/>
                </a:moveTo>
                <a:lnTo>
                  <a:pt x="18288000" y="0"/>
                </a:lnTo>
                <a:lnTo>
                  <a:pt x="18288000" y="9869856"/>
                </a:lnTo>
                <a:lnTo>
                  <a:pt x="0" y="9869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910" r="0" b="-91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790065"/>
            <a:ext cx="16581371" cy="545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</a:t>
            </a: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his syst</a:t>
            </a: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em emphasizes: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Clear responsibilities 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nd accountability.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Proper de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ig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and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lid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ation of proces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Cont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ous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moni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toring and improvement.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sk-bas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sion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-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ng to protect patients.</a:t>
            </a:r>
          </a:p>
          <a:p>
            <a:pPr algn="just">
              <a:lnSpc>
                <a:spcPts val="4800"/>
              </a:lnSpc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Ultimately, the PQS is about building trust: trust that every medicine reaching a patient has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een produced with care, p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ision, and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resp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on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sibil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y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4086225"/>
            <a:ext cx="162306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"T</a:t>
            </a:r>
            <a:r>
              <a:rPr lang="en-US" sz="3000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he correct manufacture of medicinal products relies upon people."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-881784"/>
            <a:ext cx="18288000" cy="9869855"/>
          </a:xfrm>
          <a:custGeom>
            <a:avLst/>
            <a:gdLst/>
            <a:ahLst/>
            <a:cxnLst/>
            <a:rect r="r" b="b" t="t" l="l"/>
            <a:pathLst>
              <a:path h="9869855" w="18288000">
                <a:moveTo>
                  <a:pt x="0" y="0"/>
                </a:moveTo>
                <a:lnTo>
                  <a:pt x="18288000" y="0"/>
                </a:lnTo>
                <a:lnTo>
                  <a:pt x="18288000" y="9869856"/>
                </a:lnTo>
                <a:lnTo>
                  <a:pt x="0" y="9869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910" r="0" b="-91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85725"/>
            <a:ext cx="18693324" cy="9161780"/>
          </a:xfrm>
          <a:custGeom>
            <a:avLst/>
            <a:gdLst/>
            <a:ahLst/>
            <a:cxnLst/>
            <a:rect r="r" b="b" t="t" l="l"/>
            <a:pathLst>
              <a:path h="9161780" w="18693324">
                <a:moveTo>
                  <a:pt x="0" y="0"/>
                </a:moveTo>
                <a:lnTo>
                  <a:pt x="18693324" y="0"/>
                </a:lnTo>
                <a:lnTo>
                  <a:pt x="18693324" y="9161780"/>
                </a:lnTo>
                <a:lnTo>
                  <a:pt x="0" y="9161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47070" r="0" b="-56965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790065"/>
            <a:ext cx="16230600" cy="301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Purpose: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Ensure medicines are safe, effective, and of consistent quality.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ect patients by preventing risks from poor manufacturing practices.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Provide a framework for companies to manage quality across all stages of a product’s life.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96" y="-919884"/>
            <a:ext cx="17605675" cy="9907955"/>
          </a:xfrm>
          <a:custGeom>
            <a:avLst/>
            <a:gdLst/>
            <a:ahLst/>
            <a:cxnLst/>
            <a:rect r="r" b="b" t="t" l="l"/>
            <a:pathLst>
              <a:path h="9907955" w="17605675">
                <a:moveTo>
                  <a:pt x="0" y="0"/>
                </a:moveTo>
                <a:lnTo>
                  <a:pt x="17605675" y="0"/>
                </a:lnTo>
                <a:lnTo>
                  <a:pt x="17605675" y="9907956"/>
                </a:lnTo>
                <a:lnTo>
                  <a:pt x="0" y="99079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4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1933" y="1743075"/>
            <a:ext cx="16230600" cy="48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Cor</a:t>
            </a: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 Principles: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Responsibility: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Senior management is ultimately accountable for product quality.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Commitment: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All staff, suppliers, and distributors must contribute to quality.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System: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 documented Pharmaceutical Quality System (PQS) must be in place, monitored, and resourced.</a:t>
            </a: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8303847" cy="8988072"/>
          </a:xfrm>
          <a:custGeom>
            <a:avLst/>
            <a:gdLst/>
            <a:ahLst/>
            <a:cxnLst/>
            <a:rect r="r" b="b" t="t" l="l"/>
            <a:pathLst>
              <a:path h="8988072" w="18303847">
                <a:moveTo>
                  <a:pt x="0" y="0"/>
                </a:moveTo>
                <a:lnTo>
                  <a:pt x="18303847" y="0"/>
                </a:lnTo>
                <a:lnTo>
                  <a:pt x="18303847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0" r="0" b="-7225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5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543386"/>
            <a:ext cx="16581371" cy="545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Key Components of</a:t>
            </a: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PQS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Clear roles and responsibilities.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Reliable supply chain and approved materials.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Control of outsourced activities.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Monitoring of processes and product quality.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Investigation of problems with corrective and preventive actions (CAPA).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Certification of batches by a Qualified Person (QP)/Quality Assurance(QA).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Proper </a:t>
            </a: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storage, distribution, and handling.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Regular self-inspections and audits.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61550" y="0"/>
            <a:ext cx="18660329" cy="8988072"/>
          </a:xfrm>
          <a:custGeom>
            <a:avLst/>
            <a:gdLst/>
            <a:ahLst/>
            <a:cxnLst/>
            <a:rect r="r" b="b" t="t" l="l"/>
            <a:pathLst>
              <a:path h="8988072" w="18660329">
                <a:moveTo>
                  <a:pt x="0" y="0"/>
                </a:moveTo>
                <a:lnTo>
                  <a:pt x="18660329" y="0"/>
                </a:lnTo>
                <a:lnTo>
                  <a:pt x="18660329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53431" r="0" b="-5418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6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7929" y="1755689"/>
            <a:ext cx="16581371" cy="3629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Goo</a:t>
            </a: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 Manufacturing Practice (GMP):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Ensures medicines are consistently produced to required standards.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equires validated processes, trained staff, suitable facilities, and clear procedures.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Records must show that all steps were followed.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Dev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iations must be investigated and corrected.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Sy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stems must exist for recalls and complaint handling.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20678307" cy="9082365"/>
          </a:xfrm>
          <a:custGeom>
            <a:avLst/>
            <a:gdLst/>
            <a:ahLst/>
            <a:cxnLst/>
            <a:rect r="r" b="b" t="t" l="l"/>
            <a:pathLst>
              <a:path h="9082365" w="20678307">
                <a:moveTo>
                  <a:pt x="0" y="0"/>
                </a:moveTo>
                <a:lnTo>
                  <a:pt x="20678307" y="0"/>
                </a:lnTo>
                <a:lnTo>
                  <a:pt x="20678307" y="9082365"/>
                </a:lnTo>
                <a:lnTo>
                  <a:pt x="0" y="90823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63837" r="0" b="-63837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7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471580"/>
            <a:ext cx="16581371" cy="3629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Quality Control (QC)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ocuses on testing and release of materials and products.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Ensures products meet specifications before they are sold.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Requires validated test methods and proper documentation.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No batch is released without QP/QA certification.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Reference samples are kept for future checks.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8988072"/>
          </a:xfrm>
          <a:custGeom>
            <a:avLst/>
            <a:gdLst/>
            <a:ahLst/>
            <a:cxnLst/>
            <a:rect r="r" b="b" t="t" l="l"/>
            <a:pathLst>
              <a:path h="8988072" w="18288000">
                <a:moveTo>
                  <a:pt x="0" y="0"/>
                </a:moveTo>
                <a:lnTo>
                  <a:pt x="18288000" y="0"/>
                </a:lnTo>
                <a:lnTo>
                  <a:pt x="18288000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 l="0" t="-51734" r="0" b="-517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79717" y="1362075"/>
            <a:ext cx="16099612" cy="301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</a:t>
            </a: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roduct Quality Review (PQR):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</a:t>
            </a: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onducted annually to ch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eck consistency and identify improvements.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Reviews materials, processes, deviations, complaints, recalls, and stability data.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Helps companies spot trends and strengthen quality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syst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em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8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88045" y="0"/>
            <a:ext cx="18577525" cy="8988072"/>
          </a:xfrm>
          <a:custGeom>
            <a:avLst/>
            <a:gdLst/>
            <a:ahLst/>
            <a:cxnLst/>
            <a:rect r="r" b="b" t="t" l="l"/>
            <a:pathLst>
              <a:path h="8988072" w="18577525">
                <a:moveTo>
                  <a:pt x="0" y="0"/>
                </a:moveTo>
                <a:lnTo>
                  <a:pt x="18577525" y="0"/>
                </a:lnTo>
                <a:lnTo>
                  <a:pt x="18577525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 l="0" t="0" r="0" b="-1614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790065"/>
            <a:ext cx="16230600" cy="301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Qu</a:t>
            </a: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ality Risk Management (QRM):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Sy</a:t>
            </a: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stematic approach to assess, control, and review risk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Based on science, experience, and patient protection.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Effort and documentation should match the level of risk.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Can be used proactively (before problems occur) or retrospectively (after issue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 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ris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9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8988072"/>
          </a:xfrm>
          <a:custGeom>
            <a:avLst/>
            <a:gdLst/>
            <a:ahLst/>
            <a:cxnLst/>
            <a:rect r="r" b="b" t="t" l="l"/>
            <a:pathLst>
              <a:path h="8988072" w="18288000">
                <a:moveTo>
                  <a:pt x="0" y="0"/>
                </a:moveTo>
                <a:lnTo>
                  <a:pt x="18288000" y="0"/>
                </a:lnTo>
                <a:lnTo>
                  <a:pt x="18288000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 l="0" t="-19009" r="0" b="-16806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790065"/>
            <a:ext cx="16230600" cy="301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Role </a:t>
            </a: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of Senior Management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</a:t>
            </a: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rovide leadership and resourc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Define responsibilities clearly.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Conduct regular reviews of the PQS.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Ensure a Quality Manual is in place.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10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78601" y="0"/>
            <a:ext cx="18666601" cy="8988072"/>
          </a:xfrm>
          <a:custGeom>
            <a:avLst/>
            <a:gdLst/>
            <a:ahLst/>
            <a:cxnLst/>
            <a:rect r="r" b="b" t="t" l="l"/>
            <a:pathLst>
              <a:path h="8988072" w="18666601">
                <a:moveTo>
                  <a:pt x="0" y="0"/>
                </a:moveTo>
                <a:lnTo>
                  <a:pt x="18666601" y="0"/>
                </a:lnTo>
                <a:lnTo>
                  <a:pt x="18666601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0" r="0" b="-12176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11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790065"/>
            <a:ext cx="16230600" cy="7286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Key Takeaways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Pharmaceutical Quality System (PQS) is the backbone of GMP, ensuring medicines are consistently safe, effective, and of the right quality.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Senior management holds ultimate responsibility for establishing, resourcing, and reviewing the PQS. Leadership commitment is essential.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Good Manufacturing Practice (GMP) ensures processes are defined, validated, and controlled, with trained staff, suitable facilities, and clear documentation.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Quality Control (QC) guarantees that products meet specifications before release, with proper testing, validated methods, and Qualified Person (QP) certification.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Product Quality Review (PQR) provides an annual check on consistency, trends, and opportunities for improvement across materials, processes, and complaints.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78601" y="0"/>
            <a:ext cx="18666601" cy="8988072"/>
          </a:xfrm>
          <a:custGeom>
            <a:avLst/>
            <a:gdLst/>
            <a:ahLst/>
            <a:cxnLst/>
            <a:rect r="r" b="b" t="t" l="l"/>
            <a:pathLst>
              <a:path h="8988072" w="18666601">
                <a:moveTo>
                  <a:pt x="0" y="0"/>
                </a:moveTo>
                <a:lnTo>
                  <a:pt x="18666601" y="0"/>
                </a:lnTo>
                <a:lnTo>
                  <a:pt x="18666601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0" r="0" b="-12176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12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790065"/>
            <a:ext cx="16230600" cy="6067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Key Takeaways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Quality Risk Management (QRM) applies science and experience to assess and control risks, ensuring patient protection.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</a:t>
            </a: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ontinual improvement is a central theme: processes, systems, and products must evolve based on monitoring, audits, and risk analysis.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Documentation and traceability are critical — every step must be recorded to demonstrate compliance and enable investigation if issues arise.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Collaboration across departments, suppliers, and distributors is necessary to maintain quality throughout the product lifecycle.</a:t>
            </a: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1599158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03 I PHARMACEUTICAL QUALITY SYSTEM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DAHI5uh4QbA</dc:identifier>
  <dcterms:modified xsi:type="dcterms:W3CDTF">2011-08-01T06:04:30Z</dcterms:modified>
  <cp:revision>1</cp:revision>
  <dc:title>Module 3</dc:title>
</cp:coreProperties>
</file>