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Open Sauce Bold" charset="1" panose="00000800000000000000"/>
      <p:regular r:id="rId16"/>
    </p:embeddedFont>
    <p:embeddedFont>
      <p:font typeface="Open Sauce" charset="1" panose="00000500000000000000"/>
      <p:regular r:id="rId17"/>
    </p:embeddedFont>
    <p:embeddedFont>
      <p:font typeface="DM Sans" charset="1" panose="00000000000000000000"/>
      <p:regular r:id="rId18"/>
    </p:embeddedFont>
    <p:embeddedFont>
      <p:font typeface="DM Sans Italics" charset="1" panose="00000000000000000000"/>
      <p:regular r:id="rId19"/>
    </p:embeddedFont>
    <p:embeddedFont>
      <p:font typeface="DM Sans Bold"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Freeform 5" id="5"/>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905" r="0" b="-5905"/>
            </a:stretch>
          </a:blipFill>
        </p:spPr>
      </p:sp>
      <p:sp>
        <p:nvSpPr>
          <p:cNvPr name="TextBox 6" id="6"/>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
        <p:nvSpPr>
          <p:cNvPr name="TextBox 7" id="7"/>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1</a:t>
            </a:r>
          </a:p>
        </p:txBody>
      </p:sp>
      <p:sp>
        <p:nvSpPr>
          <p:cNvPr name="TextBox 8" id="8"/>
          <p:cNvSpPr txBox="true"/>
          <p:nvPr/>
        </p:nvSpPr>
        <p:spPr>
          <a:xfrm rot="0">
            <a:off x="1028700" y="1790065"/>
            <a:ext cx="16230600" cy="36290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What is GMP? GMP, or Good Ma</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ufact</a:t>
            </a:r>
            <a:r>
              <a:rPr lang="en-US" sz="3000" strike="noStrike" u="none">
                <a:solidFill>
                  <a:srgbClr val="000000"/>
                </a:solidFill>
                <a:latin typeface="DM Sans"/>
                <a:ea typeface="DM Sans"/>
                <a:cs typeface="DM Sans"/>
                <a:sym typeface="DM Sans"/>
              </a:rPr>
              <a:t>ur</a:t>
            </a:r>
            <a:r>
              <a:rPr lang="en-US" sz="3000" strike="noStrike" u="none">
                <a:solidFill>
                  <a:srgbClr val="000000"/>
                </a:solidFill>
                <a:latin typeface="DM Sans"/>
                <a:ea typeface="DM Sans"/>
                <a:cs typeface="DM Sans"/>
                <a:sym typeface="DM Sans"/>
              </a:rPr>
              <a:t>ing Practices, are rul</a:t>
            </a:r>
            <a:r>
              <a:rPr lang="en-US" sz="3000" strike="noStrike" u="none">
                <a:solidFill>
                  <a:srgbClr val="000000"/>
                </a:solidFill>
                <a:latin typeface="DM Sans"/>
                <a:ea typeface="DM Sans"/>
                <a:cs typeface="DM Sans"/>
                <a:sym typeface="DM Sans"/>
              </a:rPr>
              <a:t>es </a:t>
            </a:r>
            <a:r>
              <a:rPr lang="en-US" sz="3000" strike="noStrike" u="none">
                <a:solidFill>
                  <a:srgbClr val="000000"/>
                </a:solidFill>
                <a:latin typeface="DM Sans"/>
                <a:ea typeface="DM Sans"/>
                <a:cs typeface="DM Sans"/>
                <a:sym typeface="DM Sans"/>
              </a:rPr>
              <a:t>and </a:t>
            </a:r>
            <a:r>
              <a:rPr lang="en-US" sz="3000" strike="noStrike" u="none">
                <a:solidFill>
                  <a:srgbClr val="000000"/>
                </a:solidFill>
                <a:latin typeface="DM Sans"/>
                <a:ea typeface="DM Sans"/>
                <a:cs typeface="DM Sans"/>
                <a:sym typeface="DM Sans"/>
              </a:rPr>
              <a:t>pro</a:t>
            </a:r>
            <a:r>
              <a:rPr lang="en-US" sz="3000" strike="noStrike" u="none">
                <a:solidFill>
                  <a:srgbClr val="000000"/>
                </a:solidFill>
                <a:latin typeface="DM Sans"/>
                <a:ea typeface="DM Sans"/>
                <a:cs typeface="DM Sans"/>
                <a:sym typeface="DM Sans"/>
              </a:rPr>
              <a:t>ce</a:t>
            </a:r>
            <a:r>
              <a:rPr lang="en-US" sz="3000" strike="noStrike" u="none">
                <a:solidFill>
                  <a:srgbClr val="000000"/>
                </a:solidFill>
                <a:latin typeface="DM Sans"/>
                <a:ea typeface="DM Sans"/>
                <a:cs typeface="DM Sans"/>
                <a:sym typeface="DM Sans"/>
              </a:rPr>
              <a:t>du</a:t>
            </a:r>
            <a:r>
              <a:rPr lang="en-US" sz="3000" strike="noStrike" u="none">
                <a:solidFill>
                  <a:srgbClr val="000000"/>
                </a:solidFill>
                <a:latin typeface="DM Sans"/>
                <a:ea typeface="DM Sans"/>
                <a:cs typeface="DM Sans"/>
                <a:sym typeface="DM Sans"/>
              </a:rPr>
              <a:t>res tha</a:t>
            </a:r>
            <a:r>
              <a:rPr lang="en-US" sz="3000" strike="noStrike" u="none">
                <a:solidFill>
                  <a:srgbClr val="000000"/>
                </a:solidFill>
                <a:latin typeface="DM Sans"/>
                <a:ea typeface="DM Sans"/>
                <a:cs typeface="DM Sans"/>
                <a:sym typeface="DM Sans"/>
              </a:rPr>
              <a:t>t </a:t>
            </a:r>
            <a:r>
              <a:rPr lang="en-US" sz="3000" strike="noStrike" u="none">
                <a:solidFill>
                  <a:srgbClr val="000000"/>
                </a:solidFill>
                <a:latin typeface="DM Sans"/>
                <a:ea typeface="DM Sans"/>
                <a:cs typeface="DM Sans"/>
                <a:sym typeface="DM Sans"/>
              </a:rPr>
              <a:t>pharm</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c</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u</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ical</a:t>
            </a:r>
            <a:r>
              <a:rPr lang="en-US" sz="3000" strike="noStrike" u="none">
                <a:solidFill>
                  <a:srgbClr val="000000"/>
                </a:solidFill>
                <a:latin typeface="DM Sans"/>
                <a:ea typeface="DM Sans"/>
                <a:cs typeface="DM Sans"/>
                <a:sym typeface="DM Sans"/>
              </a:rPr>
              <a:t> and </a:t>
            </a:r>
            <a:r>
              <a:rPr lang="en-US" sz="3000" strike="noStrike" u="none">
                <a:solidFill>
                  <a:srgbClr val="000000"/>
                </a:solidFill>
                <a:latin typeface="DM Sans"/>
                <a:ea typeface="DM Sans"/>
                <a:cs typeface="DM Sans"/>
                <a:sym typeface="DM Sans"/>
              </a:rPr>
              <a:t>biot</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ch </a:t>
            </a:r>
            <a:r>
              <a:rPr lang="en-US" sz="3000" strike="noStrike" u="none">
                <a:solidFill>
                  <a:srgbClr val="000000"/>
                </a:solidFill>
                <a:latin typeface="DM Sans"/>
                <a:ea typeface="DM Sans"/>
                <a:cs typeface="DM Sans"/>
                <a:sym typeface="DM Sans"/>
              </a:rPr>
              <a:t>f</a:t>
            </a:r>
            <a:r>
              <a:rPr lang="en-US" sz="3000" strike="noStrike" u="none">
                <a:solidFill>
                  <a:srgbClr val="000000"/>
                </a:solidFill>
                <a:latin typeface="DM Sans"/>
                <a:ea typeface="DM Sans"/>
                <a:cs typeface="DM Sans"/>
                <a:sym typeface="DM Sans"/>
              </a:rPr>
              <a:t>irms must </a:t>
            </a:r>
            <a:r>
              <a:rPr lang="en-US" sz="3000" strike="noStrike" u="none">
                <a:solidFill>
                  <a:srgbClr val="000000"/>
                </a:solidFill>
                <a:latin typeface="DM Sans"/>
                <a:ea typeface="DM Sans"/>
                <a:cs typeface="DM Sans"/>
                <a:sym typeface="DM Sans"/>
              </a:rPr>
              <a:t>f</a:t>
            </a:r>
            <a:r>
              <a:rPr lang="en-US" sz="3000" strike="noStrike" u="none">
                <a:solidFill>
                  <a:srgbClr val="000000"/>
                </a:solidFill>
                <a:latin typeface="DM Sans"/>
                <a:ea typeface="DM Sans"/>
                <a:cs typeface="DM Sans"/>
                <a:sym typeface="DM Sans"/>
              </a:rPr>
              <a:t>ollow to ensure the</a:t>
            </a:r>
            <a:r>
              <a:rPr lang="en-US" sz="3000" strike="noStrike" u="none">
                <a:solidFill>
                  <a:srgbClr val="000000"/>
                </a:solidFill>
                <a:latin typeface="DM Sans"/>
                <a:ea typeface="DM Sans"/>
                <a:cs typeface="DM Sans"/>
                <a:sym typeface="DM Sans"/>
              </a:rPr>
              <a:t>i</a:t>
            </a:r>
            <a:r>
              <a:rPr lang="en-US" sz="3000" strike="noStrike" u="none">
                <a:solidFill>
                  <a:srgbClr val="000000"/>
                </a:solidFill>
                <a:latin typeface="DM Sans"/>
                <a:ea typeface="DM Sans"/>
                <a:cs typeface="DM Sans"/>
                <a:sym typeface="DM Sans"/>
              </a:rPr>
              <a:t>r produ</a:t>
            </a:r>
            <a:r>
              <a:rPr lang="en-US" sz="3000" strike="noStrike" u="none">
                <a:solidFill>
                  <a:srgbClr val="000000"/>
                </a:solidFill>
                <a:latin typeface="DM Sans"/>
                <a:ea typeface="DM Sans"/>
                <a:cs typeface="DM Sans"/>
                <a:sym typeface="DM Sans"/>
              </a:rPr>
              <a:t>c</a:t>
            </a:r>
            <a:r>
              <a:rPr lang="en-US" sz="3000" strike="noStrike" u="none">
                <a:solidFill>
                  <a:srgbClr val="000000"/>
                </a:solidFill>
                <a:latin typeface="DM Sans"/>
                <a:ea typeface="DM Sans"/>
                <a:cs typeface="DM Sans"/>
                <a:sym typeface="DM Sans"/>
              </a:rPr>
              <a:t>ts </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re produ</a:t>
            </a:r>
            <a:r>
              <a:rPr lang="en-US" sz="3000" strike="noStrike" u="none">
                <a:solidFill>
                  <a:srgbClr val="000000"/>
                </a:solidFill>
                <a:latin typeface="DM Sans"/>
                <a:ea typeface="DM Sans"/>
                <a:cs typeface="DM Sans"/>
                <a:sym typeface="DM Sans"/>
              </a:rPr>
              <a:t>c</a:t>
            </a:r>
            <a:r>
              <a:rPr lang="en-US" sz="3000" strike="noStrike" u="none">
                <a:solidFill>
                  <a:srgbClr val="000000"/>
                </a:solidFill>
                <a:latin typeface="DM Sans"/>
                <a:ea typeface="DM Sans"/>
                <a:cs typeface="DM Sans"/>
                <a:sym typeface="DM Sans"/>
              </a:rPr>
              <a:t>ed a</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d c</a:t>
            </a:r>
            <a:r>
              <a:rPr lang="en-US" sz="3000" strike="noStrike" u="none">
                <a:solidFill>
                  <a:srgbClr val="000000"/>
                </a:solidFill>
                <a:latin typeface="DM Sans"/>
                <a:ea typeface="DM Sans"/>
                <a:cs typeface="DM Sans"/>
                <a:sym typeface="DM Sans"/>
              </a:rPr>
              <a:t>o</a:t>
            </a:r>
            <a:r>
              <a:rPr lang="en-US" sz="3000" strike="noStrike" u="none">
                <a:solidFill>
                  <a:srgbClr val="000000"/>
                </a:solidFill>
                <a:latin typeface="DM Sans"/>
                <a:ea typeface="DM Sans"/>
                <a:cs typeface="DM Sans"/>
                <a:sym typeface="DM Sans"/>
              </a:rPr>
              <a:t>nsistent</a:t>
            </a:r>
            <a:r>
              <a:rPr lang="en-US" sz="3000" strike="noStrike" u="none">
                <a:solidFill>
                  <a:srgbClr val="000000"/>
                </a:solidFill>
                <a:latin typeface="DM Sans"/>
                <a:ea typeface="DM Sans"/>
                <a:cs typeface="DM Sans"/>
                <a:sym typeface="DM Sans"/>
              </a:rPr>
              <a:t>l</a:t>
            </a:r>
            <a:r>
              <a:rPr lang="en-US" sz="3000" strike="noStrike" u="none">
                <a:solidFill>
                  <a:srgbClr val="000000"/>
                </a:solidFill>
                <a:latin typeface="DM Sans"/>
                <a:ea typeface="DM Sans"/>
                <a:cs typeface="DM Sans"/>
                <a:sym typeface="DM Sans"/>
              </a:rPr>
              <a:t>y m</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et </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pecific</a:t>
            </a:r>
            <a:r>
              <a:rPr lang="en-US" sz="3000" strike="noStrike" u="none">
                <a:solidFill>
                  <a:srgbClr val="000000"/>
                </a:solidFill>
                <a:latin typeface="DM Sans"/>
                <a:ea typeface="DM Sans"/>
                <a:cs typeface="DM Sans"/>
                <a:sym typeface="DM Sans"/>
              </a:rPr>
              <a:t> r</a:t>
            </a:r>
            <a:r>
              <a:rPr lang="en-US" sz="3000" strike="noStrike" u="none">
                <a:solidFill>
                  <a:srgbClr val="000000"/>
                </a:solidFill>
                <a:latin typeface="DM Sans"/>
                <a:ea typeface="DM Sans"/>
                <a:cs typeface="DM Sans"/>
                <a:sym typeface="DM Sans"/>
              </a:rPr>
              <a:t>equ</a:t>
            </a:r>
            <a:r>
              <a:rPr lang="en-US" sz="3000" strike="noStrike" u="none">
                <a:solidFill>
                  <a:srgbClr val="000000"/>
                </a:solidFill>
                <a:latin typeface="DM Sans"/>
                <a:ea typeface="DM Sans"/>
                <a:cs typeface="DM Sans"/>
                <a:sym typeface="DM Sans"/>
              </a:rPr>
              <a:t>i</a:t>
            </a:r>
            <a:r>
              <a:rPr lang="en-US" sz="3000" strike="noStrike" u="none">
                <a:solidFill>
                  <a:srgbClr val="000000"/>
                </a:solidFill>
                <a:latin typeface="DM Sans"/>
                <a:ea typeface="DM Sans"/>
                <a:cs typeface="DM Sans"/>
                <a:sym typeface="DM Sans"/>
              </a:rPr>
              <a:t>rements f</a:t>
            </a:r>
            <a:r>
              <a:rPr lang="en-US" sz="3000" strike="noStrike" u="none">
                <a:solidFill>
                  <a:srgbClr val="000000"/>
                </a:solidFill>
                <a:latin typeface="DM Sans"/>
                <a:ea typeface="DM Sans"/>
                <a:cs typeface="DM Sans"/>
                <a:sym typeface="DM Sans"/>
              </a:rPr>
              <a:t>or</a:t>
            </a:r>
            <a:r>
              <a:rPr lang="en-US" sz="3000" strike="noStrike" u="none">
                <a:solidFill>
                  <a:srgbClr val="000000"/>
                </a:solidFill>
                <a:latin typeface="DM Sans"/>
                <a:ea typeface="DM Sans"/>
                <a:cs typeface="DM Sans"/>
                <a:sym typeface="DM Sans"/>
              </a:rPr>
              <a:t> identity, </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trength,</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quali</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y, and purity. Th</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 fundamental </a:t>
            </a:r>
            <a:r>
              <a:rPr lang="en-US" sz="3000" strike="noStrike" u="none">
                <a:solidFill>
                  <a:srgbClr val="000000"/>
                </a:solidFill>
                <a:latin typeface="DM Sans"/>
                <a:ea typeface="DM Sans"/>
                <a:cs typeface="DM Sans"/>
                <a:sym typeface="DM Sans"/>
              </a:rPr>
              <a:t>st</a:t>
            </a:r>
            <a:r>
              <a:rPr lang="en-US" sz="3000" strike="noStrike" u="none">
                <a:solidFill>
                  <a:srgbClr val="000000"/>
                </a:solidFill>
                <a:latin typeface="DM Sans"/>
                <a:ea typeface="DM Sans"/>
                <a:cs typeface="DM Sans"/>
                <a:sym typeface="DM Sans"/>
              </a:rPr>
              <a:t>andard for ensur</a:t>
            </a:r>
            <a:r>
              <a:rPr lang="en-US" sz="3000" strike="noStrike" u="none">
                <a:solidFill>
                  <a:srgbClr val="000000"/>
                </a:solidFill>
                <a:latin typeface="DM Sans"/>
                <a:ea typeface="DM Sans"/>
                <a:cs typeface="DM Sans"/>
                <a:sym typeface="DM Sans"/>
              </a:rPr>
              <a:t>ing </a:t>
            </a:r>
            <a:r>
              <a:rPr lang="en-US" sz="3000" strike="noStrike" u="none">
                <a:solidFill>
                  <a:srgbClr val="000000"/>
                </a:solidFill>
                <a:latin typeface="DM Sans"/>
                <a:ea typeface="DM Sans"/>
                <a:cs typeface="DM Sans"/>
                <a:sym typeface="DM Sans"/>
              </a:rPr>
              <a:t>the qu</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l</a:t>
            </a:r>
            <a:r>
              <a:rPr lang="en-US" sz="3000" strike="noStrike" u="none">
                <a:solidFill>
                  <a:srgbClr val="000000"/>
                </a:solidFill>
                <a:latin typeface="DM Sans"/>
                <a:ea typeface="DM Sans"/>
                <a:cs typeface="DM Sans"/>
                <a:sym typeface="DM Sans"/>
              </a:rPr>
              <a:t>i</a:t>
            </a:r>
            <a:r>
              <a:rPr lang="en-US" sz="3000" strike="noStrike" u="none">
                <a:solidFill>
                  <a:srgbClr val="000000"/>
                </a:solidFill>
                <a:latin typeface="DM Sans"/>
                <a:ea typeface="DM Sans"/>
                <a:cs typeface="DM Sans"/>
                <a:sym typeface="DM Sans"/>
              </a:rPr>
              <a:t>ty of huma</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 pharmaceu</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icals</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i</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he cGMP regul</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tio</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cco</a:t>
            </a:r>
            <a:r>
              <a:rPr lang="en-US" sz="3000" strike="noStrike" u="none">
                <a:solidFill>
                  <a:srgbClr val="000000"/>
                </a:solidFill>
                <a:latin typeface="DM Sans"/>
                <a:ea typeface="DM Sans"/>
                <a:cs typeface="DM Sans"/>
                <a:sym typeface="DM Sans"/>
              </a:rPr>
              <a:t>rdi</a:t>
            </a:r>
            <a:r>
              <a:rPr lang="en-US" sz="3000" strike="noStrike" u="none">
                <a:solidFill>
                  <a:srgbClr val="000000"/>
                </a:solidFill>
                <a:latin typeface="DM Sans"/>
                <a:ea typeface="DM Sans"/>
                <a:cs typeface="DM Sans"/>
                <a:sym typeface="DM Sans"/>
              </a:rPr>
              <a:t>ng to FDA guidelin</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s. cGMP stan</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for curr</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 Good Manufactu</a:t>
            </a:r>
            <a:r>
              <a:rPr lang="en-US" sz="3000" strike="noStrike" u="none">
                <a:solidFill>
                  <a:srgbClr val="000000"/>
                </a:solidFill>
                <a:latin typeface="DM Sans"/>
                <a:ea typeface="DM Sans"/>
                <a:cs typeface="DM Sans"/>
                <a:sym typeface="DM Sans"/>
              </a:rPr>
              <a:t>ri</a:t>
            </a:r>
            <a:r>
              <a:rPr lang="en-US" sz="3000" strike="noStrike" u="none">
                <a:solidFill>
                  <a:srgbClr val="000000"/>
                </a:solidFill>
                <a:latin typeface="DM Sans"/>
                <a:ea typeface="DM Sans"/>
                <a:cs typeface="DM Sans"/>
                <a:sym typeface="DM Sans"/>
              </a:rPr>
              <a:t>ng Pra</a:t>
            </a:r>
            <a:r>
              <a:rPr lang="en-US" sz="3000" strike="noStrike" u="none">
                <a:solidFill>
                  <a:srgbClr val="000000"/>
                </a:solidFill>
                <a:latin typeface="DM Sans"/>
                <a:ea typeface="DM Sans"/>
                <a:cs typeface="DM Sans"/>
                <a:sym typeface="DM Sans"/>
              </a:rPr>
              <a:t>c</a:t>
            </a:r>
            <a:r>
              <a:rPr lang="en-US" sz="3000" strike="noStrike" u="none">
                <a:solidFill>
                  <a:srgbClr val="000000"/>
                </a:solidFill>
                <a:latin typeface="DM Sans"/>
                <a:ea typeface="DM Sans"/>
                <a:cs typeface="DM Sans"/>
                <a:sym typeface="DM Sans"/>
              </a:rPr>
              <a:t>tice</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 </a:t>
            </a:r>
          </a:p>
        </p:txBody>
      </p:sp>
      <p:sp>
        <p:nvSpPr>
          <p:cNvPr name="TextBox 9" id="9"/>
          <p:cNvSpPr txBox="true"/>
          <p:nvPr/>
        </p:nvSpPr>
        <p:spPr>
          <a:xfrm rot="0">
            <a:off x="1028700" y="5819140"/>
            <a:ext cx="16230600" cy="18002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It consists of several practices that focus on different phases of manufacturing, as well as quality. It is worth noting that the cGMP regulation represents the minimum requirements that companies have already implemented in their quality and risk management systems.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2</a:t>
            </a:r>
          </a:p>
        </p:txBody>
      </p:sp>
      <p:sp>
        <p:nvSpPr>
          <p:cNvPr name="TextBox 6" id="6"/>
          <p:cNvSpPr txBox="true"/>
          <p:nvPr/>
        </p:nvSpPr>
        <p:spPr>
          <a:xfrm rot="0">
            <a:off x="1028700" y="4086225"/>
            <a:ext cx="16230600" cy="1057275"/>
          </a:xfrm>
          <a:prstGeom prst="rect">
            <a:avLst/>
          </a:prstGeom>
        </p:spPr>
        <p:txBody>
          <a:bodyPr anchor="t" rtlCol="false" tIns="0" lIns="0" bIns="0" rIns="0">
            <a:spAutoFit/>
          </a:bodyPr>
          <a:lstStyle/>
          <a:p>
            <a:pPr algn="ctr">
              <a:lnSpc>
                <a:spcPts val="4200"/>
              </a:lnSpc>
              <a:spcBef>
                <a:spcPct val="0"/>
              </a:spcBef>
            </a:pPr>
            <a:r>
              <a:rPr lang="en-US" sz="3000" i="true">
                <a:solidFill>
                  <a:srgbClr val="000000"/>
                </a:solidFill>
                <a:latin typeface="DM Sans Italics"/>
                <a:ea typeface="DM Sans Italics"/>
                <a:cs typeface="DM Sans Italics"/>
                <a:sym typeface="DM Sans Italics"/>
              </a:rPr>
              <a:t> Patient safety is the most important part of GMP. The second most important pillar is drug effectiveness. </a:t>
            </a:r>
          </a:p>
        </p:txBody>
      </p:sp>
      <p:sp>
        <p:nvSpPr>
          <p:cNvPr name="Freeform 7" id="7"/>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905" r="0" b="-5905"/>
            </a:stretch>
          </a:blipFill>
        </p:spPr>
      </p:sp>
      <p:sp>
        <p:nvSpPr>
          <p:cNvPr name="TextBox 8" id="8"/>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Freeform 5" id="5"/>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8139" r="0" b="-45329"/>
            </a:stretch>
          </a:blipFill>
        </p:spPr>
      </p:sp>
      <p:sp>
        <p:nvSpPr>
          <p:cNvPr name="TextBox 6" id="6"/>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3</a:t>
            </a:r>
          </a:p>
        </p:txBody>
      </p:sp>
      <p:sp>
        <p:nvSpPr>
          <p:cNvPr name="TextBox 7" id="7"/>
          <p:cNvSpPr txBox="true"/>
          <p:nvPr/>
        </p:nvSpPr>
        <p:spPr>
          <a:xfrm rot="0">
            <a:off x="1028700" y="1790065"/>
            <a:ext cx="16581371" cy="24098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In 1978, the U.S. Food and Drug Administration (FDA) finalized the Current Good Ma</a:t>
            </a:r>
            <a:r>
              <a:rPr lang="en-US" sz="3000" strike="noStrike" u="none">
                <a:solidFill>
                  <a:srgbClr val="000000"/>
                </a:solidFill>
                <a:latin typeface="DM Sans"/>
                <a:ea typeface="DM Sans"/>
                <a:cs typeface="DM Sans"/>
                <a:sym typeface="DM Sans"/>
              </a:rPr>
              <a:t>nufacturing Practice</a:t>
            </a:r>
            <a:r>
              <a:rPr lang="en-US" sz="3000" strike="noStrike" u="none">
                <a:solidFill>
                  <a:srgbClr val="000000"/>
                </a:solidFill>
                <a:latin typeface="DM Sans"/>
                <a:ea typeface="DM Sans"/>
                <a:cs typeface="DM Sans"/>
                <a:sym typeface="DM Sans"/>
              </a:rPr>
              <a:t> (cGMP)</a:t>
            </a:r>
            <a:r>
              <a:rPr lang="en-US" sz="3000" strike="noStrike" u="none">
                <a:solidFill>
                  <a:srgbClr val="000000"/>
                </a:solidFill>
                <a:latin typeface="DM Sans"/>
                <a:ea typeface="DM Sans"/>
                <a:cs typeface="DM Sans"/>
                <a:sym typeface="DM Sans"/>
              </a:rPr>
              <a:t> re</a:t>
            </a:r>
            <a:r>
              <a:rPr lang="en-US" sz="3000" strike="noStrike" u="none">
                <a:solidFill>
                  <a:srgbClr val="000000"/>
                </a:solidFill>
                <a:latin typeface="DM Sans"/>
                <a:ea typeface="DM Sans"/>
                <a:cs typeface="DM Sans"/>
                <a:sym typeface="DM Sans"/>
              </a:rPr>
              <a:t>g</a:t>
            </a:r>
            <a:r>
              <a:rPr lang="en-US" sz="3000" strike="noStrike" u="none">
                <a:solidFill>
                  <a:srgbClr val="000000"/>
                </a:solidFill>
                <a:latin typeface="DM Sans"/>
                <a:ea typeface="DM Sans"/>
                <a:cs typeface="DM Sans"/>
                <a:sym typeface="DM Sans"/>
              </a:rPr>
              <a:t>ula</a:t>
            </a:r>
            <a:r>
              <a:rPr lang="en-US" sz="3000" strike="noStrike" u="none">
                <a:solidFill>
                  <a:srgbClr val="000000"/>
                </a:solidFill>
                <a:latin typeface="DM Sans"/>
                <a:ea typeface="DM Sans"/>
                <a:cs typeface="DM Sans"/>
                <a:sym typeface="DM Sans"/>
              </a:rPr>
              <a:t>tio</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f</a:t>
            </a:r>
            <a:r>
              <a:rPr lang="en-US" sz="3000" strike="noStrike" u="none">
                <a:solidFill>
                  <a:srgbClr val="000000"/>
                </a:solidFill>
                <a:latin typeface="DM Sans"/>
                <a:ea typeface="DM Sans"/>
                <a:cs typeface="DM Sans"/>
                <a:sym typeface="DM Sans"/>
              </a:rPr>
              <a:t>or pharmaceutical produc</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s u</a:t>
            </a:r>
            <a:r>
              <a:rPr lang="en-US" sz="3000" strike="noStrike" u="none">
                <a:solidFill>
                  <a:srgbClr val="000000"/>
                </a:solidFill>
                <a:latin typeface="DM Sans"/>
                <a:ea typeface="DM Sans"/>
                <a:cs typeface="DM Sans"/>
                <a:sym typeface="DM Sans"/>
              </a:rPr>
              <a:t>nder 21</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CFR</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Par</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s 210</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211. T</a:t>
            </a:r>
            <a:r>
              <a:rPr lang="en-US" sz="3000" strike="noStrike" u="none">
                <a:solidFill>
                  <a:srgbClr val="000000"/>
                </a:solidFill>
                <a:latin typeface="DM Sans"/>
                <a:ea typeface="DM Sans"/>
                <a:cs typeface="DM Sans"/>
                <a:sym typeface="DM Sans"/>
              </a:rPr>
              <a:t>he</a:t>
            </a:r>
            <a:r>
              <a:rPr lang="en-US" sz="3000" strike="noStrike" u="none">
                <a:solidFill>
                  <a:srgbClr val="000000"/>
                </a:solidFill>
                <a:latin typeface="DM Sans"/>
                <a:ea typeface="DM Sans"/>
                <a:cs typeface="DM Sans"/>
                <a:sym typeface="DM Sans"/>
              </a:rPr>
              <a:t>se</a:t>
            </a:r>
            <a:r>
              <a:rPr lang="en-US" sz="3000" strike="noStrike" u="none">
                <a:solidFill>
                  <a:srgbClr val="000000"/>
                </a:solidFill>
                <a:latin typeface="DM Sans"/>
                <a:ea typeface="DM Sans"/>
                <a:cs typeface="DM Sans"/>
                <a:sym typeface="DM Sans"/>
              </a:rPr>
              <a:t> r</a:t>
            </a:r>
            <a:r>
              <a:rPr lang="en-US" sz="3000" strike="noStrike" u="none">
                <a:solidFill>
                  <a:srgbClr val="000000"/>
                </a:solidFill>
                <a:latin typeface="DM Sans"/>
                <a:ea typeface="DM Sans"/>
                <a:cs typeface="DM Sans"/>
                <a:sym typeface="DM Sans"/>
              </a:rPr>
              <a:t>eg</a:t>
            </a:r>
            <a:r>
              <a:rPr lang="en-US" sz="3000" strike="noStrike" u="none">
                <a:solidFill>
                  <a:srgbClr val="000000"/>
                </a:solidFill>
                <a:latin typeface="DM Sans"/>
                <a:ea typeface="DM Sans"/>
                <a:cs typeface="DM Sans"/>
                <a:sym typeface="DM Sans"/>
              </a:rPr>
              <a:t>u</a:t>
            </a:r>
            <a:r>
              <a:rPr lang="en-US" sz="3000" strike="noStrike" u="none">
                <a:solidFill>
                  <a:srgbClr val="000000"/>
                </a:solidFill>
                <a:latin typeface="DM Sans"/>
                <a:ea typeface="DM Sans"/>
                <a:cs typeface="DM Sans"/>
                <a:sym typeface="DM Sans"/>
              </a:rPr>
              <a:t>la</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ion</a:t>
            </a:r>
            <a:r>
              <a:rPr lang="en-US" sz="3000" strike="noStrike" u="none">
                <a:solidFill>
                  <a:srgbClr val="000000"/>
                </a:solidFill>
                <a:latin typeface="DM Sans"/>
                <a:ea typeface="DM Sans"/>
                <a:cs typeface="DM Sans"/>
                <a:sym typeface="DM Sans"/>
              </a:rPr>
              <a:t>s </a:t>
            </a:r>
            <a:r>
              <a:rPr lang="en-US" sz="3000" strike="noStrike" u="none">
                <a:solidFill>
                  <a:srgbClr val="000000"/>
                </a:solidFill>
                <a:latin typeface="DM Sans"/>
                <a:ea typeface="DM Sans"/>
                <a:cs typeface="DM Sans"/>
                <a:sym typeface="DM Sans"/>
              </a:rPr>
              <a:t>b</a:t>
            </a:r>
            <a:r>
              <a:rPr lang="en-US" sz="3000" strike="noStrike" u="none">
                <a:solidFill>
                  <a:srgbClr val="000000"/>
                </a:solidFill>
                <a:latin typeface="DM Sans"/>
                <a:ea typeface="DM Sans"/>
                <a:cs typeface="DM Sans"/>
                <a:sym typeface="DM Sans"/>
              </a:rPr>
              <a:t>ecame a </a:t>
            </a:r>
            <a:r>
              <a:rPr lang="en-US" sz="3000" strike="noStrike" u="none">
                <a:solidFill>
                  <a:srgbClr val="000000"/>
                </a:solidFill>
                <a:latin typeface="DM Sans"/>
                <a:ea typeface="DM Sans"/>
                <a:cs typeface="DM Sans"/>
                <a:sym typeface="DM Sans"/>
              </a:rPr>
              <a:t>maj</a:t>
            </a:r>
            <a:r>
              <a:rPr lang="en-US" sz="3000" strike="noStrike" u="none">
                <a:solidFill>
                  <a:srgbClr val="000000"/>
                </a:solidFill>
                <a:latin typeface="DM Sans"/>
                <a:ea typeface="DM Sans"/>
                <a:cs typeface="DM Sans"/>
                <a:sym typeface="DM Sans"/>
              </a:rPr>
              <a:t>or mi</a:t>
            </a:r>
            <a:r>
              <a:rPr lang="en-US" sz="3000" strike="noStrike" u="none">
                <a:solidFill>
                  <a:srgbClr val="000000"/>
                </a:solidFill>
                <a:latin typeface="DM Sans"/>
                <a:ea typeface="DM Sans"/>
                <a:cs typeface="DM Sans"/>
                <a:sym typeface="DM Sans"/>
              </a:rPr>
              <a:t>le</a:t>
            </a:r>
            <a:r>
              <a:rPr lang="en-US" sz="3000" strike="noStrike" u="none">
                <a:solidFill>
                  <a:srgbClr val="000000"/>
                </a:solidFill>
                <a:latin typeface="DM Sans"/>
                <a:ea typeface="DM Sans"/>
                <a:cs typeface="DM Sans"/>
                <a:sym typeface="DM Sans"/>
              </a:rPr>
              <a:t>st</a:t>
            </a:r>
            <a:r>
              <a:rPr lang="en-US" sz="3000" strike="noStrike" u="none">
                <a:solidFill>
                  <a:srgbClr val="000000"/>
                </a:solidFill>
                <a:latin typeface="DM Sans"/>
                <a:ea typeface="DM Sans"/>
                <a:cs typeface="DM Sans"/>
                <a:sym typeface="DM Sans"/>
              </a:rPr>
              <a:t>o</a:t>
            </a:r>
            <a:r>
              <a:rPr lang="en-US" sz="3000" strike="noStrike" u="none">
                <a:solidFill>
                  <a:srgbClr val="000000"/>
                </a:solidFill>
                <a:latin typeface="DM Sans"/>
                <a:ea typeface="DM Sans"/>
                <a:cs typeface="DM Sans"/>
                <a:sym typeface="DM Sans"/>
              </a:rPr>
              <a:t>ne i</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 e</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abli</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hing</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c</a:t>
            </a:r>
            <a:r>
              <a:rPr lang="en-US" sz="3000" strike="noStrike" u="none">
                <a:solidFill>
                  <a:srgbClr val="000000"/>
                </a:solidFill>
                <a:latin typeface="DM Sans"/>
                <a:ea typeface="DM Sans"/>
                <a:cs typeface="DM Sans"/>
                <a:sym typeface="DM Sans"/>
              </a:rPr>
              <a:t>on</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istent quality standard</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 for the </a:t>
            </a:r>
            <a:r>
              <a:rPr lang="en-US" sz="3000" strike="noStrike" u="none">
                <a:solidFill>
                  <a:srgbClr val="000000"/>
                </a:solidFill>
                <a:latin typeface="DM Sans"/>
                <a:ea typeface="DM Sans"/>
                <a:cs typeface="DM Sans"/>
                <a:sym typeface="DM Sans"/>
              </a:rPr>
              <a:t>man</a:t>
            </a:r>
            <a:r>
              <a:rPr lang="en-US" sz="3000" strike="noStrike" u="none">
                <a:solidFill>
                  <a:srgbClr val="000000"/>
                </a:solidFill>
                <a:latin typeface="DM Sans"/>
                <a:ea typeface="DM Sans"/>
                <a:cs typeface="DM Sans"/>
                <a:sym typeface="DM Sans"/>
              </a:rPr>
              <a:t>u</a:t>
            </a:r>
            <a:r>
              <a:rPr lang="en-US" sz="3000" strike="noStrike" u="none">
                <a:solidFill>
                  <a:srgbClr val="000000"/>
                </a:solidFill>
                <a:latin typeface="DM Sans"/>
                <a:ea typeface="DM Sans"/>
                <a:cs typeface="DM Sans"/>
                <a:sym typeface="DM Sans"/>
              </a:rPr>
              <a:t>f</a:t>
            </a:r>
            <a:r>
              <a:rPr lang="en-US" sz="3000" strike="noStrike" u="none">
                <a:solidFill>
                  <a:srgbClr val="000000"/>
                </a:solidFill>
                <a:latin typeface="DM Sans"/>
                <a:ea typeface="DM Sans"/>
                <a:cs typeface="DM Sans"/>
                <a:sym typeface="DM Sans"/>
              </a:rPr>
              <a:t>act</a:t>
            </a:r>
            <a:r>
              <a:rPr lang="en-US" sz="3000" strike="noStrike" u="none">
                <a:solidFill>
                  <a:srgbClr val="000000"/>
                </a:solidFill>
                <a:latin typeface="DM Sans"/>
                <a:ea typeface="DM Sans"/>
                <a:cs typeface="DM Sans"/>
                <a:sym typeface="DM Sans"/>
              </a:rPr>
              <a:t>ure</a:t>
            </a:r>
            <a:r>
              <a:rPr lang="en-US" sz="3000" strike="noStrike" u="none">
                <a:solidFill>
                  <a:srgbClr val="000000"/>
                </a:solidFill>
                <a:latin typeface="DM Sans"/>
                <a:ea typeface="DM Sans"/>
                <a:cs typeface="DM Sans"/>
                <a:sym typeface="DM Sans"/>
              </a:rPr>
              <a:t> of </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ru</a:t>
            </a:r>
            <a:r>
              <a:rPr lang="en-US" sz="3000" strike="noStrike" u="none">
                <a:solidFill>
                  <a:srgbClr val="000000"/>
                </a:solidFill>
                <a:latin typeface="DM Sans"/>
                <a:ea typeface="DM Sans"/>
                <a:cs typeface="DM Sans"/>
                <a:sym typeface="DM Sans"/>
              </a:rPr>
              <a:t>g</a:t>
            </a:r>
            <a:r>
              <a:rPr lang="en-US" sz="3000" strike="noStrike" u="none">
                <a:solidFill>
                  <a:srgbClr val="000000"/>
                </a:solidFill>
                <a:latin typeface="DM Sans"/>
                <a:ea typeface="DM Sans"/>
                <a:cs typeface="DM Sans"/>
                <a:sym typeface="DM Sans"/>
              </a:rPr>
              <a:t>s </a:t>
            </a:r>
            <a:r>
              <a:rPr lang="en-US" sz="3000" strike="noStrike" u="none">
                <a:solidFill>
                  <a:srgbClr val="000000"/>
                </a:solidFill>
                <a:latin typeface="DM Sans"/>
                <a:ea typeface="DM Sans"/>
                <a:cs typeface="DM Sans"/>
                <a:sym typeface="DM Sans"/>
              </a:rPr>
              <a:t>and</a:t>
            </a:r>
            <a:r>
              <a:rPr lang="en-US" sz="3000" strike="noStrike" u="none">
                <a:solidFill>
                  <a:srgbClr val="000000"/>
                </a:solidFill>
                <a:latin typeface="DM Sans"/>
                <a:ea typeface="DM Sans"/>
                <a:cs typeface="DM Sans"/>
                <a:sym typeface="DM Sans"/>
              </a:rPr>
              <a:t> re</a:t>
            </a:r>
            <a:r>
              <a:rPr lang="en-US" sz="3000" strike="noStrike" u="none">
                <a:solidFill>
                  <a:srgbClr val="000000"/>
                </a:solidFill>
                <a:latin typeface="DM Sans"/>
                <a:ea typeface="DM Sans"/>
                <a:cs typeface="DM Sans"/>
                <a:sym typeface="DM Sans"/>
              </a:rPr>
              <a:t>m</a:t>
            </a:r>
            <a:r>
              <a:rPr lang="en-US" sz="3000" strike="noStrike" u="none">
                <a:solidFill>
                  <a:srgbClr val="000000"/>
                </a:solidFill>
                <a:latin typeface="DM Sans"/>
                <a:ea typeface="DM Sans"/>
                <a:cs typeface="DM Sans"/>
                <a:sym typeface="DM Sans"/>
              </a:rPr>
              <a:t>ain a cornerston</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 o</a:t>
            </a:r>
            <a:r>
              <a:rPr lang="en-US" sz="3000" strike="noStrike" u="none">
                <a:solidFill>
                  <a:srgbClr val="000000"/>
                </a:solidFill>
                <a:latin typeface="DM Sans"/>
                <a:ea typeface="DM Sans"/>
                <a:cs typeface="DM Sans"/>
                <a:sym typeface="DM Sans"/>
              </a:rPr>
              <a:t>f</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ph</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rm</a:t>
            </a:r>
            <a:r>
              <a:rPr lang="en-US" sz="3000" strike="noStrike" u="none">
                <a:solidFill>
                  <a:srgbClr val="000000"/>
                </a:solidFill>
                <a:latin typeface="DM Sans"/>
                <a:ea typeface="DM Sans"/>
                <a:cs typeface="DM Sans"/>
                <a:sym typeface="DM Sans"/>
              </a:rPr>
              <a:t>ac</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u</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ica</a:t>
            </a:r>
            <a:r>
              <a:rPr lang="en-US" sz="3000" strike="noStrike" u="none">
                <a:solidFill>
                  <a:srgbClr val="000000"/>
                </a:solidFill>
                <a:latin typeface="DM Sans"/>
                <a:ea typeface="DM Sans"/>
                <a:cs typeface="DM Sans"/>
                <a:sym typeface="DM Sans"/>
              </a:rPr>
              <a:t>l </a:t>
            </a:r>
            <a:r>
              <a:rPr lang="en-US" sz="3000" strike="noStrike" u="none">
                <a:solidFill>
                  <a:srgbClr val="000000"/>
                </a:solidFill>
                <a:latin typeface="DM Sans"/>
                <a:ea typeface="DM Sans"/>
                <a:cs typeface="DM Sans"/>
                <a:sym typeface="DM Sans"/>
              </a:rPr>
              <a:t>compli</a:t>
            </a:r>
            <a:r>
              <a:rPr lang="en-US" sz="3000" strike="noStrike" u="none">
                <a:solidFill>
                  <a:srgbClr val="000000"/>
                </a:solidFill>
                <a:latin typeface="DM Sans"/>
                <a:ea typeface="DM Sans"/>
                <a:cs typeface="DM Sans"/>
                <a:sym typeface="DM Sans"/>
              </a:rPr>
              <a:t>an</a:t>
            </a:r>
            <a:r>
              <a:rPr lang="en-US" sz="3000" strike="noStrike" u="none">
                <a:solidFill>
                  <a:srgbClr val="000000"/>
                </a:solidFill>
                <a:latin typeface="DM Sans"/>
                <a:ea typeface="DM Sans"/>
                <a:cs typeface="DM Sans"/>
                <a:sym typeface="DM Sans"/>
              </a:rPr>
              <a:t>ce</a:t>
            </a:r>
            <a:r>
              <a:rPr lang="en-US" sz="3000" strike="noStrike" u="none">
                <a:solidFill>
                  <a:srgbClr val="000000"/>
                </a:solidFill>
                <a:latin typeface="DM Sans"/>
                <a:ea typeface="DM Sans"/>
                <a:cs typeface="DM Sans"/>
                <a:sym typeface="DM Sans"/>
              </a:rPr>
              <a:t> today</a:t>
            </a:r>
            <a:r>
              <a:rPr lang="en-US" sz="3000" strike="noStrike" u="none">
                <a:solidFill>
                  <a:srgbClr val="000000"/>
                </a:solidFill>
                <a:latin typeface="DM Sans"/>
                <a:ea typeface="DM Sans"/>
                <a:cs typeface="DM Sans"/>
                <a:sym typeface="DM Sans"/>
              </a:rPr>
              <a:t>.</a:t>
            </a:r>
          </a:p>
        </p:txBody>
      </p:sp>
      <p:sp>
        <p:nvSpPr>
          <p:cNvPr name="TextBox 8" id="8"/>
          <p:cNvSpPr txBox="true"/>
          <p:nvPr/>
        </p:nvSpPr>
        <p:spPr>
          <a:xfrm rot="0">
            <a:off x="1028700" y="6364746"/>
            <a:ext cx="16230600" cy="24098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F</a:t>
            </a:r>
            <a:r>
              <a:rPr lang="en-US" sz="3000">
                <a:solidFill>
                  <a:srgbClr val="000000"/>
                </a:solidFill>
                <a:latin typeface="DM Sans"/>
                <a:ea typeface="DM Sans"/>
                <a:cs typeface="DM Sans"/>
                <a:sym typeface="DM Sans"/>
              </a:rPr>
              <a:t>or anyone beginning their GMP journey, understanding these regulations is essential because they define how medicines must be manufactured, processed, packaged, and stored to ensure they are safe, effective, and meet the quality standards claimed by the manufacturer.</a:t>
            </a:r>
          </a:p>
        </p:txBody>
      </p:sp>
      <p:sp>
        <p:nvSpPr>
          <p:cNvPr name="TextBox 9" id="9"/>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4</a:t>
            </a:r>
          </a:p>
        </p:txBody>
      </p:sp>
      <p:sp>
        <p:nvSpPr>
          <p:cNvPr name="TextBox 6" id="6"/>
          <p:cNvSpPr txBox="true"/>
          <p:nvPr/>
        </p:nvSpPr>
        <p:spPr>
          <a:xfrm rot="0">
            <a:off x="1028700" y="1543386"/>
            <a:ext cx="16581371" cy="5457825"/>
          </a:xfrm>
          <a:prstGeom prst="rect">
            <a:avLst/>
          </a:prstGeom>
        </p:spPr>
        <p:txBody>
          <a:bodyPr anchor="t" rtlCol="false" tIns="0" lIns="0" bIns="0" rIns="0">
            <a:spAutoFit/>
          </a:bodyPr>
          <a:lstStyle/>
          <a:p>
            <a:pPr algn="just">
              <a:lnSpc>
                <a:spcPts val="4800"/>
              </a:lnSpc>
            </a:pPr>
            <a:r>
              <a:rPr lang="en-US" sz="3000" b="true">
                <a:solidFill>
                  <a:srgbClr val="000000"/>
                </a:solidFill>
                <a:latin typeface="DM Sans Bold"/>
                <a:ea typeface="DM Sans Bold"/>
                <a:cs typeface="DM Sans Bold"/>
                <a:sym typeface="DM Sans Bold"/>
              </a:rPr>
              <a:t>What is 21 CFR Part</a:t>
            </a:r>
            <a:r>
              <a:rPr lang="en-US" b="true" sz="3000">
                <a:solidFill>
                  <a:srgbClr val="000000"/>
                </a:solidFill>
                <a:latin typeface="DM Sans Bold"/>
                <a:ea typeface="DM Sans Bold"/>
                <a:cs typeface="DM Sans Bold"/>
                <a:sym typeface="DM Sans Bold"/>
              </a:rPr>
              <a:t> 210?</a:t>
            </a:r>
          </a:p>
          <a:p>
            <a:pPr algn="just">
              <a:lnSpc>
                <a:spcPts val="4800"/>
              </a:lnSpc>
            </a:pPr>
            <a:r>
              <a:rPr lang="en-US" sz="3000">
                <a:solidFill>
                  <a:srgbClr val="000000"/>
                </a:solidFill>
                <a:latin typeface="DM Sans"/>
                <a:ea typeface="DM Sans"/>
                <a:cs typeface="DM Sans"/>
                <a:sym typeface="DM Sans"/>
              </a:rPr>
              <a:t>Part 210 provides the general cGMP requirements for manufacturing, processing, packaging, and holding of drug products. It outlines the systems, facilities, controls, and methods companies must implement to ensure product safety, ide</a:t>
            </a:r>
            <a:r>
              <a:rPr lang="en-US" sz="3000" strike="noStrike" u="none">
                <a:solidFill>
                  <a:srgbClr val="000000"/>
                </a:solidFill>
                <a:latin typeface="DM Sans"/>
                <a:ea typeface="DM Sans"/>
                <a:cs typeface="DM Sans"/>
                <a:sym typeface="DM Sans"/>
              </a:rPr>
              <a:t>ntity, strength, quality, and purity.</a:t>
            </a:r>
          </a:p>
          <a:p>
            <a:pPr algn="just">
              <a:lnSpc>
                <a:spcPts val="4800"/>
              </a:lnSpc>
            </a:pPr>
          </a:p>
          <a:p>
            <a:pPr algn="just">
              <a:lnSpc>
                <a:spcPts val="4800"/>
              </a:lnSpc>
            </a:pPr>
            <a:r>
              <a:rPr lang="en-US" sz="3000" strike="noStrike" u="none">
                <a:solidFill>
                  <a:srgbClr val="000000"/>
                </a:solidFill>
                <a:latin typeface="DM Sans"/>
                <a:ea typeface="DM Sans"/>
                <a:cs typeface="DM Sans"/>
                <a:sym typeface="DM Sans"/>
              </a:rPr>
              <a:t>I</a:t>
            </a:r>
            <a:r>
              <a:rPr lang="en-US" sz="3000" strike="noStrike" u="none">
                <a:solidFill>
                  <a:srgbClr val="000000"/>
                </a:solidFill>
                <a:latin typeface="DM Sans"/>
                <a:ea typeface="DM Sans"/>
                <a:cs typeface="DM Sans"/>
                <a:sym typeface="DM Sans"/>
              </a:rPr>
              <a:t>n simple terms, Part 210 establishes the overall GMP framework that pharmaceutical companies must follow.</a:t>
            </a:r>
          </a:p>
          <a:p>
            <a:pPr algn="just">
              <a:lnSpc>
                <a:spcPts val="4800"/>
              </a:lnSpc>
            </a:pPr>
          </a:p>
          <a:p>
            <a:pPr algn="just">
              <a:lnSpc>
                <a:spcPts val="4800"/>
              </a:lnSpc>
            </a:pPr>
          </a:p>
        </p:txBody>
      </p:sp>
      <p:sp>
        <p:nvSpPr>
          <p:cNvPr name="Freeform 7" id="7"/>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8139" r="0" b="-45329"/>
            </a:stretch>
          </a:blipFill>
        </p:spPr>
      </p:sp>
      <p:sp>
        <p:nvSpPr>
          <p:cNvPr name="TextBox 8" id="8"/>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5</a:t>
            </a:r>
          </a:p>
        </p:txBody>
      </p:sp>
      <p:sp>
        <p:nvSpPr>
          <p:cNvPr name="TextBox 6" id="6"/>
          <p:cNvSpPr txBox="true"/>
          <p:nvPr/>
        </p:nvSpPr>
        <p:spPr>
          <a:xfrm rot="0">
            <a:off x="1028700" y="1471580"/>
            <a:ext cx="16581371" cy="7286625"/>
          </a:xfrm>
          <a:prstGeom prst="rect">
            <a:avLst/>
          </a:prstGeom>
        </p:spPr>
        <p:txBody>
          <a:bodyPr anchor="t" rtlCol="false" tIns="0" lIns="0" bIns="0" rIns="0">
            <a:spAutoFit/>
          </a:bodyPr>
          <a:lstStyle/>
          <a:p>
            <a:pPr algn="just">
              <a:lnSpc>
                <a:spcPts val="4800"/>
              </a:lnSpc>
            </a:pPr>
            <a:r>
              <a:rPr lang="en-US" sz="3000" b="true">
                <a:solidFill>
                  <a:srgbClr val="000000"/>
                </a:solidFill>
                <a:latin typeface="DM Sans Bold"/>
                <a:ea typeface="DM Sans Bold"/>
                <a:cs typeface="DM Sans Bold"/>
                <a:sym typeface="DM Sans Bold"/>
              </a:rPr>
              <a:t>What is</a:t>
            </a:r>
            <a:r>
              <a:rPr lang="en-US" b="true" sz="3000">
                <a:solidFill>
                  <a:srgbClr val="000000"/>
                </a:solidFill>
                <a:latin typeface="DM Sans Bold"/>
                <a:ea typeface="DM Sans Bold"/>
                <a:cs typeface="DM Sans Bold"/>
                <a:sym typeface="DM Sans Bold"/>
              </a:rPr>
              <a:t> 21 CFR Part 211?</a:t>
            </a:r>
          </a:p>
          <a:p>
            <a:pPr algn="just">
              <a:lnSpc>
                <a:spcPts val="4800"/>
              </a:lnSpc>
            </a:pPr>
            <a:r>
              <a:rPr lang="en-US" sz="3000">
                <a:solidFill>
                  <a:srgbClr val="000000"/>
                </a:solidFill>
                <a:latin typeface="DM Sans"/>
                <a:ea typeface="DM Sans"/>
                <a:cs typeface="DM Sans"/>
                <a:sym typeface="DM Sans"/>
              </a:rPr>
              <a:t>Part 211 contains the specific minimum requirements for the preparation of finished drug prod</a:t>
            </a:r>
            <a:r>
              <a:rPr lang="en-US" sz="3000" strike="noStrike" u="none">
                <a:solidFill>
                  <a:srgbClr val="000000"/>
                </a:solidFill>
                <a:latin typeface="DM Sans"/>
                <a:ea typeface="DM Sans"/>
                <a:cs typeface="DM Sans"/>
                <a:sym typeface="DM Sans"/>
              </a:rPr>
              <a:t>ucts (excluding certain P</a:t>
            </a:r>
            <a:r>
              <a:rPr lang="en-US" sz="3000" strike="noStrike" u="none">
                <a:solidFill>
                  <a:srgbClr val="000000"/>
                </a:solidFill>
                <a:latin typeface="DM Sans"/>
                <a:ea typeface="DM Sans"/>
                <a:cs typeface="DM Sans"/>
                <a:sym typeface="DM Sans"/>
              </a:rPr>
              <a:t>ET</a:t>
            </a:r>
            <a:r>
              <a:rPr lang="en-US" sz="3000" strike="noStrike" u="none">
                <a:solidFill>
                  <a:srgbClr val="000000"/>
                </a:solidFill>
                <a:latin typeface="DM Sans"/>
                <a:ea typeface="DM Sans"/>
                <a:cs typeface="DM Sans"/>
                <a:sym typeface="DM Sans"/>
              </a:rPr>
              <a:t> drug</a:t>
            </a:r>
            <a:r>
              <a:rPr lang="en-US" sz="3000" strike="noStrike" u="none">
                <a:solidFill>
                  <a:srgbClr val="000000"/>
                </a:solidFill>
                <a:latin typeface="DM Sans"/>
                <a:ea typeface="DM Sans"/>
                <a:cs typeface="DM Sans"/>
                <a:sym typeface="DM Sans"/>
              </a:rPr>
              <a:t>s). I</a:t>
            </a:r>
            <a:r>
              <a:rPr lang="en-US" sz="3000" strike="noStrike" u="none">
                <a:solidFill>
                  <a:srgbClr val="000000"/>
                </a:solidFill>
                <a:latin typeface="DM Sans"/>
                <a:ea typeface="DM Sans"/>
                <a:cs typeface="DM Sans"/>
                <a:sym typeface="DM Sans"/>
              </a:rPr>
              <a:t>t covers critical areas such as: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Personne</a:t>
            </a:r>
            <a:r>
              <a:rPr lang="en-US" sz="3000" strike="noStrike" u="none">
                <a:solidFill>
                  <a:srgbClr val="000000"/>
                </a:solidFill>
                <a:latin typeface="DM Sans"/>
                <a:ea typeface="DM Sans"/>
                <a:cs typeface="DM Sans"/>
                <a:sym typeface="DM Sans"/>
              </a:rPr>
              <a:t>l</a:t>
            </a:r>
            <a:r>
              <a:rPr lang="en-US" sz="3000" strike="noStrike" u="none">
                <a:solidFill>
                  <a:srgbClr val="000000"/>
                </a:solidFill>
                <a:latin typeface="DM Sans"/>
                <a:ea typeface="DM Sans"/>
                <a:cs typeface="DM Sans"/>
                <a:sym typeface="DM Sans"/>
              </a:rPr>
              <a:t> r</a:t>
            </a:r>
            <a:r>
              <a:rPr lang="en-US" sz="3000" strike="noStrike" u="none">
                <a:solidFill>
                  <a:srgbClr val="000000"/>
                </a:solidFill>
                <a:latin typeface="DM Sans"/>
                <a:ea typeface="DM Sans"/>
                <a:cs typeface="DM Sans"/>
                <a:sym typeface="DM Sans"/>
              </a:rPr>
              <a:t>esponsibili</a:t>
            </a:r>
            <a:r>
              <a:rPr lang="en-US" sz="3000" strike="noStrike" u="none">
                <a:solidFill>
                  <a:srgbClr val="000000"/>
                </a:solidFill>
                <a:latin typeface="DM Sans"/>
                <a:ea typeface="DM Sans"/>
                <a:cs typeface="DM Sans"/>
                <a:sym typeface="DM Sans"/>
              </a:rPr>
              <a:t>ties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Building</a:t>
            </a:r>
            <a:r>
              <a:rPr lang="en-US" sz="3000" strike="noStrike" u="none">
                <a:solidFill>
                  <a:srgbClr val="000000"/>
                </a:solidFill>
                <a:latin typeface="DM Sans"/>
                <a:ea typeface="DM Sans"/>
                <a:cs typeface="DM Sans"/>
                <a:sym typeface="DM Sans"/>
              </a:rPr>
              <a:t> and facility </a:t>
            </a:r>
            <a:r>
              <a:rPr lang="en-US" sz="3000" strike="noStrike" u="none">
                <a:solidFill>
                  <a:srgbClr val="000000"/>
                </a:solidFill>
                <a:latin typeface="DM Sans"/>
                <a:ea typeface="DM Sans"/>
                <a:cs typeface="DM Sans"/>
                <a:sym typeface="DM Sans"/>
              </a:rPr>
              <a:t>control</a:t>
            </a:r>
            <a:r>
              <a:rPr lang="en-US" sz="3000" strike="noStrike" u="none">
                <a:solidFill>
                  <a:srgbClr val="000000"/>
                </a:solidFill>
                <a:latin typeface="DM Sans"/>
                <a:ea typeface="DM Sans"/>
                <a:cs typeface="DM Sans"/>
                <a:sym typeface="DM Sans"/>
              </a:rPr>
              <a:t>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Equipm</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nt</a:t>
            </a:r>
            <a:r>
              <a:rPr lang="en-US" sz="3000" strike="noStrike" u="none">
                <a:solidFill>
                  <a:srgbClr val="000000"/>
                </a:solidFill>
                <a:latin typeface="DM Sans"/>
                <a:ea typeface="DM Sans"/>
                <a:cs typeface="DM Sans"/>
                <a:sym typeface="DM Sans"/>
              </a:rPr>
              <a:t> qual</a:t>
            </a:r>
            <a:r>
              <a:rPr lang="en-US" sz="3000" strike="noStrike" u="none">
                <a:solidFill>
                  <a:srgbClr val="000000"/>
                </a:solidFill>
                <a:latin typeface="DM Sans"/>
                <a:ea typeface="DM Sans"/>
                <a:cs typeface="DM Sans"/>
                <a:sym typeface="DM Sans"/>
              </a:rPr>
              <a:t>ific</a:t>
            </a:r>
            <a:r>
              <a:rPr lang="en-US" sz="3000" strike="noStrike" u="none">
                <a:solidFill>
                  <a:srgbClr val="000000"/>
                </a:solidFill>
                <a:latin typeface="DM Sans"/>
                <a:ea typeface="DM Sans"/>
                <a:cs typeface="DM Sans"/>
                <a:sym typeface="DM Sans"/>
              </a:rPr>
              <a:t>ation</a:t>
            </a:r>
            <a:r>
              <a:rPr lang="en-US" sz="3000" strike="noStrike" u="none">
                <a:solidFill>
                  <a:srgbClr val="000000"/>
                </a:solidFill>
                <a:latin typeface="DM Sans"/>
                <a:ea typeface="DM Sans"/>
                <a:cs typeface="DM Sans"/>
                <a:sym typeface="DM Sans"/>
              </a:rPr>
              <a:t> and</a:t>
            </a:r>
            <a:r>
              <a:rPr lang="en-US" sz="3000" strike="noStrike" u="none">
                <a:solidFill>
                  <a:srgbClr val="000000"/>
                </a:solidFill>
                <a:latin typeface="DM Sans"/>
                <a:ea typeface="DM Sans"/>
                <a:cs typeface="DM Sans"/>
                <a:sym typeface="DM Sans"/>
              </a:rPr>
              <a:t> maintenance</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Production and process contro</a:t>
            </a:r>
            <a:r>
              <a:rPr lang="en-US" sz="3000" strike="noStrike" u="none">
                <a:solidFill>
                  <a:srgbClr val="000000"/>
                </a:solidFill>
                <a:latin typeface="DM Sans"/>
                <a:ea typeface="DM Sans"/>
                <a:cs typeface="DM Sans"/>
                <a:sym typeface="DM Sans"/>
              </a:rPr>
              <a:t>ls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Packagi</a:t>
            </a:r>
            <a:r>
              <a:rPr lang="en-US" sz="3000" strike="noStrike" u="none">
                <a:solidFill>
                  <a:srgbClr val="000000"/>
                </a:solidFill>
                <a:latin typeface="DM Sans"/>
                <a:ea typeface="DM Sans"/>
                <a:cs typeface="DM Sans"/>
                <a:sym typeface="DM Sans"/>
              </a:rPr>
              <a:t>ng an</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 lab</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ling controls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Laboratory controls</a:t>
            </a:r>
          </a:p>
          <a:p>
            <a:pPr algn="just">
              <a:lnSpc>
                <a:spcPts val="4800"/>
              </a:lnSpc>
            </a:pPr>
            <a:r>
              <a:rPr lang="en-US" sz="3000" strike="noStrike" u="none">
                <a:solidFill>
                  <a:srgbClr val="000000"/>
                </a:solidFill>
                <a:latin typeface="DM Sans"/>
                <a:ea typeface="DM Sans"/>
                <a:cs typeface="DM Sans"/>
                <a:sym typeface="DM Sans"/>
              </a:rPr>
              <a:t>This section is highly practical and directly relate</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 to day-to-day pharmaceutical man</a:t>
            </a:r>
            <a:r>
              <a:rPr lang="en-US" sz="3000" strike="noStrike" u="none">
                <a:solidFill>
                  <a:srgbClr val="000000"/>
                </a:solidFill>
                <a:latin typeface="DM Sans"/>
                <a:ea typeface="DM Sans"/>
                <a:cs typeface="DM Sans"/>
                <a:sym typeface="DM Sans"/>
              </a:rPr>
              <a:t>ufa</a:t>
            </a:r>
            <a:r>
              <a:rPr lang="en-US" sz="3000" strike="noStrike" u="none">
                <a:solidFill>
                  <a:srgbClr val="000000"/>
                </a:solidFill>
                <a:latin typeface="DM Sans"/>
                <a:ea typeface="DM Sans"/>
                <a:cs typeface="DM Sans"/>
                <a:sym typeface="DM Sans"/>
              </a:rPr>
              <a:t>ct</a:t>
            </a:r>
            <a:r>
              <a:rPr lang="en-US" sz="3000" strike="noStrike" u="none">
                <a:solidFill>
                  <a:srgbClr val="000000"/>
                </a:solidFill>
                <a:latin typeface="DM Sans"/>
                <a:ea typeface="DM Sans"/>
                <a:cs typeface="DM Sans"/>
                <a:sym typeface="DM Sans"/>
              </a:rPr>
              <a:t>uring </a:t>
            </a:r>
            <a:r>
              <a:rPr lang="en-US" sz="3000" strike="noStrike" u="none">
                <a:solidFill>
                  <a:srgbClr val="000000"/>
                </a:solidFill>
                <a:latin typeface="DM Sans"/>
                <a:ea typeface="DM Sans"/>
                <a:cs typeface="DM Sans"/>
                <a:sym typeface="DM Sans"/>
              </a:rPr>
              <a:t>o</a:t>
            </a:r>
            <a:r>
              <a:rPr lang="en-US" sz="3000" strike="noStrike" u="none">
                <a:solidFill>
                  <a:srgbClr val="000000"/>
                </a:solidFill>
                <a:latin typeface="DM Sans"/>
                <a:ea typeface="DM Sans"/>
                <a:cs typeface="DM Sans"/>
                <a:sym typeface="DM Sans"/>
              </a:rPr>
              <a:t>per</a:t>
            </a:r>
            <a:r>
              <a:rPr lang="en-US" sz="3000" strike="noStrike" u="none">
                <a:solidFill>
                  <a:srgbClr val="000000"/>
                </a:solidFill>
                <a:latin typeface="DM Sans"/>
                <a:ea typeface="DM Sans"/>
                <a:cs typeface="DM Sans"/>
                <a:sym typeface="DM Sans"/>
              </a:rPr>
              <a:t>a</a:t>
            </a:r>
            <a:r>
              <a:rPr lang="en-US" sz="3000" strike="noStrike" u="none">
                <a:solidFill>
                  <a:srgbClr val="000000"/>
                </a:solidFill>
                <a:latin typeface="DM Sans"/>
                <a:ea typeface="DM Sans"/>
                <a:cs typeface="DM Sans"/>
                <a:sym typeface="DM Sans"/>
              </a:rPr>
              <a:t>tions</a:t>
            </a:r>
            <a:r>
              <a:rPr lang="en-US" sz="3000" strike="noStrike" u="none">
                <a:solidFill>
                  <a:srgbClr val="000000"/>
                </a:solidFill>
                <a:latin typeface="DM Sans"/>
                <a:ea typeface="DM Sans"/>
                <a:cs typeface="DM Sans"/>
                <a:sym typeface="DM Sans"/>
              </a:rPr>
              <a:t>.</a:t>
            </a:r>
          </a:p>
          <a:p>
            <a:pPr algn="just">
              <a:lnSpc>
                <a:spcPts val="4800"/>
              </a:lnSpc>
            </a:pPr>
          </a:p>
        </p:txBody>
      </p:sp>
      <p:sp>
        <p:nvSpPr>
          <p:cNvPr name="TextBox 7" id="7"/>
          <p:cNvSpPr txBox="true"/>
          <p:nvPr/>
        </p:nvSpPr>
        <p:spPr>
          <a:xfrm rot="0">
            <a:off x="10643248" y="3552825"/>
            <a:ext cx="6057206" cy="159067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000000"/>
                </a:solidFill>
                <a:latin typeface="DM Sans"/>
                <a:ea typeface="DM Sans"/>
                <a:cs typeface="DM Sans"/>
                <a:sym typeface="DM Sans"/>
              </a:rPr>
              <a:t>Documentation practices</a:t>
            </a:r>
          </a:p>
          <a:p>
            <a:pPr algn="l" marL="647700" indent="-323850" lvl="1">
              <a:lnSpc>
                <a:spcPts val="4200"/>
              </a:lnSpc>
              <a:buFont typeface="Arial"/>
              <a:buChar char="•"/>
            </a:pPr>
            <a:r>
              <a:rPr lang="en-US" sz="3000">
                <a:solidFill>
                  <a:srgbClr val="000000"/>
                </a:solidFill>
                <a:latin typeface="DM Sans"/>
                <a:ea typeface="DM Sans"/>
                <a:cs typeface="DM Sans"/>
                <a:sym typeface="DM Sans"/>
              </a:rPr>
              <a:t>Batch release systems</a:t>
            </a:r>
          </a:p>
          <a:p>
            <a:pPr algn="l" marL="647700" indent="-323850" lvl="1">
              <a:lnSpc>
                <a:spcPts val="4200"/>
              </a:lnSpc>
              <a:buFont typeface="Arial"/>
              <a:buChar char="•"/>
            </a:pPr>
            <a:r>
              <a:rPr lang="en-US" sz="3000">
                <a:solidFill>
                  <a:srgbClr val="000000"/>
                </a:solidFill>
                <a:latin typeface="DM Sans"/>
                <a:ea typeface="DM Sans"/>
                <a:cs typeface="DM Sans"/>
                <a:sym typeface="DM Sans"/>
              </a:rPr>
              <a:t>Complaint handling and recalls</a:t>
            </a:r>
          </a:p>
        </p:txBody>
      </p:sp>
      <p:sp>
        <p:nvSpPr>
          <p:cNvPr name="Freeform 8" id="8"/>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8139" r="0" b="-45329"/>
            </a:stretch>
          </a:blipFill>
        </p:spPr>
      </p:sp>
      <p:sp>
        <p:nvSpPr>
          <p:cNvPr name="TextBox 9" id="9"/>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6</a:t>
            </a:r>
          </a:p>
        </p:txBody>
      </p:sp>
      <p:sp>
        <p:nvSpPr>
          <p:cNvPr name="TextBox 6" id="6"/>
          <p:cNvSpPr txBox="true"/>
          <p:nvPr/>
        </p:nvSpPr>
        <p:spPr>
          <a:xfrm rot="0">
            <a:off x="1028700" y="1790065"/>
            <a:ext cx="16230600" cy="3019425"/>
          </a:xfrm>
          <a:prstGeom prst="rect">
            <a:avLst/>
          </a:prstGeom>
        </p:spPr>
        <p:txBody>
          <a:bodyPr anchor="t" rtlCol="false" tIns="0" lIns="0" bIns="0" rIns="0">
            <a:spAutoFit/>
          </a:bodyPr>
          <a:lstStyle/>
          <a:p>
            <a:pPr algn="just">
              <a:lnSpc>
                <a:spcPts val="4800"/>
              </a:lnSpc>
            </a:pPr>
            <a:r>
              <a:rPr lang="en-US" sz="3000" b="true">
                <a:solidFill>
                  <a:srgbClr val="000000"/>
                </a:solidFill>
                <a:latin typeface="DM Sans Bold"/>
                <a:ea typeface="DM Sans Bold"/>
                <a:cs typeface="DM Sans Bold"/>
                <a:sym typeface="DM Sans Bold"/>
              </a:rPr>
              <a:t>Why </a:t>
            </a:r>
            <a:r>
              <a:rPr lang="en-US" b="true" sz="3000">
                <a:solidFill>
                  <a:srgbClr val="000000"/>
                </a:solidFill>
                <a:latin typeface="DM Sans Bold"/>
                <a:ea typeface="DM Sans Bold"/>
                <a:cs typeface="DM Sans Bold"/>
                <a:sym typeface="DM Sans Bold"/>
              </a:rPr>
              <a:t>It Matters</a:t>
            </a:r>
          </a:p>
          <a:p>
            <a:pPr algn="just">
              <a:lnSpc>
                <a:spcPts val="4800"/>
              </a:lnSpc>
            </a:pPr>
            <a:r>
              <a:rPr lang="en-US" sz="3000">
                <a:solidFill>
                  <a:srgbClr val="000000"/>
                </a:solidFill>
                <a:latin typeface="DM Sans"/>
                <a:ea typeface="DM Sans"/>
                <a:cs typeface="DM Sans"/>
                <a:sym typeface="DM Sans"/>
              </a:rPr>
              <a:t>These regulations were created to prevent co</a:t>
            </a:r>
            <a:r>
              <a:rPr lang="en-US" sz="3000" strike="noStrike" u="none">
                <a:solidFill>
                  <a:srgbClr val="000000"/>
                </a:solidFill>
                <a:latin typeface="DM Sans"/>
                <a:ea typeface="DM Sans"/>
                <a:cs typeface="DM Sans"/>
                <a:sym typeface="DM Sans"/>
              </a:rPr>
              <a:t>ntamination, mix-ups, er</a:t>
            </a:r>
            <a:r>
              <a:rPr lang="en-US" sz="3000" strike="noStrike" u="none">
                <a:solidFill>
                  <a:srgbClr val="000000"/>
                </a:solidFill>
                <a:latin typeface="DM Sans"/>
                <a:ea typeface="DM Sans"/>
                <a:cs typeface="DM Sans"/>
                <a:sym typeface="DM Sans"/>
              </a:rPr>
              <a:t>ro</a:t>
            </a:r>
            <a:r>
              <a:rPr lang="en-US" sz="3000" strike="noStrike" u="none">
                <a:solidFill>
                  <a:srgbClr val="000000"/>
                </a:solidFill>
                <a:latin typeface="DM Sans"/>
                <a:ea typeface="DM Sans"/>
                <a:cs typeface="DM Sans"/>
                <a:sym typeface="DM Sans"/>
              </a:rPr>
              <a:t>rs</a:t>
            </a:r>
            <a:r>
              <a:rPr lang="en-US" sz="3000" strike="noStrike" u="none">
                <a:solidFill>
                  <a:srgbClr val="000000"/>
                </a:solidFill>
                <a:latin typeface="DM Sans"/>
                <a:ea typeface="DM Sans"/>
                <a:cs typeface="DM Sans"/>
                <a:sym typeface="DM Sans"/>
              </a:rPr>
              <a:t>,</a:t>
            </a:r>
            <a:r>
              <a:rPr lang="en-US" sz="3000" strike="noStrike" u="none">
                <a:solidFill>
                  <a:srgbClr val="000000"/>
                </a:solidFill>
                <a:latin typeface="DM Sans"/>
                <a:ea typeface="DM Sans"/>
                <a:cs typeface="DM Sans"/>
                <a:sym typeface="DM Sans"/>
              </a:rPr>
              <a:t> and failures that coul</a:t>
            </a:r>
            <a:r>
              <a:rPr lang="en-US" sz="3000" strike="noStrike" u="none">
                <a:solidFill>
                  <a:srgbClr val="000000"/>
                </a:solidFill>
                <a:latin typeface="DM Sans"/>
                <a:ea typeface="DM Sans"/>
                <a:cs typeface="DM Sans"/>
                <a:sym typeface="DM Sans"/>
              </a:rPr>
              <a:t>d harm p</a:t>
            </a:r>
            <a:r>
              <a:rPr lang="en-US" sz="3000" strike="noStrike" u="none">
                <a:solidFill>
                  <a:srgbClr val="000000"/>
                </a:solidFill>
                <a:latin typeface="DM Sans"/>
                <a:ea typeface="DM Sans"/>
                <a:cs typeface="DM Sans"/>
                <a:sym typeface="DM Sans"/>
              </a:rPr>
              <a:t>ati</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s. Even today, global pharmace</a:t>
            </a:r>
            <a:r>
              <a:rPr lang="en-US" sz="3000" strike="noStrike" u="none">
                <a:solidFill>
                  <a:srgbClr val="000000"/>
                </a:solidFill>
                <a:latin typeface="DM Sans"/>
                <a:ea typeface="DM Sans"/>
                <a:cs typeface="DM Sans"/>
                <a:sym typeface="DM Sans"/>
              </a:rPr>
              <a:t>u</a:t>
            </a:r>
            <a:r>
              <a:rPr lang="en-US" sz="3000" strike="noStrike" u="none">
                <a:solidFill>
                  <a:srgbClr val="000000"/>
                </a:solidFill>
                <a:latin typeface="DM Sans"/>
                <a:ea typeface="DM Sans"/>
                <a:cs typeface="DM Sans"/>
                <a:sym typeface="DM Sans"/>
              </a:rPr>
              <a:t>tical companies use these principles a</a:t>
            </a:r>
            <a:r>
              <a:rPr lang="en-US" sz="3000" strike="noStrike" u="none">
                <a:solidFill>
                  <a:srgbClr val="000000"/>
                </a:solidFill>
                <a:latin typeface="DM Sans"/>
                <a:ea typeface="DM Sans"/>
                <a:cs typeface="DM Sans"/>
                <a:sym typeface="DM Sans"/>
              </a:rPr>
              <a:t>s</a:t>
            </a:r>
            <a:r>
              <a:rPr lang="en-US" sz="3000" strike="noStrike" u="none">
                <a:solidFill>
                  <a:srgbClr val="000000"/>
                </a:solidFill>
                <a:latin typeface="DM Sans"/>
                <a:ea typeface="DM Sans"/>
                <a:cs typeface="DM Sans"/>
                <a:sym typeface="DM Sans"/>
              </a:rPr>
              <a:t> the foundation of th</a:t>
            </a:r>
            <a:r>
              <a:rPr lang="en-US" sz="3000" strike="noStrike" u="none">
                <a:solidFill>
                  <a:srgbClr val="000000"/>
                </a:solidFill>
                <a:latin typeface="DM Sans"/>
                <a:ea typeface="DM Sans"/>
                <a:cs typeface="DM Sans"/>
                <a:sym typeface="DM Sans"/>
              </a:rPr>
              <a:t>ei</a:t>
            </a:r>
            <a:r>
              <a:rPr lang="en-US" sz="3000" strike="noStrike" u="none">
                <a:solidFill>
                  <a:srgbClr val="000000"/>
                </a:solidFill>
                <a:latin typeface="DM Sans"/>
                <a:ea typeface="DM Sans"/>
                <a:cs typeface="DM Sans"/>
                <a:sym typeface="DM Sans"/>
              </a:rPr>
              <a:t>r</a:t>
            </a:r>
            <a:r>
              <a:rPr lang="en-US" sz="3000" strike="noStrike" u="none">
                <a:solidFill>
                  <a:srgbClr val="000000"/>
                </a:solidFill>
                <a:latin typeface="DM Sans"/>
                <a:ea typeface="DM Sans"/>
                <a:cs typeface="DM Sans"/>
                <a:sym typeface="DM Sans"/>
              </a:rPr>
              <a:t> q</a:t>
            </a:r>
            <a:r>
              <a:rPr lang="en-US" sz="3000" strike="noStrike" u="none">
                <a:solidFill>
                  <a:srgbClr val="000000"/>
                </a:solidFill>
                <a:latin typeface="DM Sans"/>
                <a:ea typeface="DM Sans"/>
                <a:cs typeface="DM Sans"/>
                <a:sym typeface="DM Sans"/>
              </a:rPr>
              <a:t>uality</a:t>
            </a:r>
            <a:r>
              <a:rPr lang="en-US" sz="3000" strike="noStrike" u="none">
                <a:solidFill>
                  <a:srgbClr val="000000"/>
                </a:solidFill>
                <a:latin typeface="DM Sans"/>
                <a:ea typeface="DM Sans"/>
                <a:cs typeface="DM Sans"/>
                <a:sym typeface="DM Sans"/>
              </a:rPr>
              <a:t> systems</a:t>
            </a:r>
            <a:r>
              <a:rPr lang="en-US" sz="3000" strike="noStrike" u="none">
                <a:solidFill>
                  <a:srgbClr val="000000"/>
                </a:solidFill>
                <a:latin typeface="DM Sans"/>
                <a:ea typeface="DM Sans"/>
                <a:cs typeface="DM Sans"/>
                <a:sym typeface="DM Sans"/>
              </a:rPr>
              <a:t>.</a:t>
            </a:r>
          </a:p>
          <a:p>
            <a:pPr algn="just">
              <a:lnSpc>
                <a:spcPts val="4800"/>
              </a:lnSpc>
            </a:pPr>
          </a:p>
        </p:txBody>
      </p:sp>
      <p:sp>
        <p:nvSpPr>
          <p:cNvPr name="Freeform 7" id="7"/>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8139" r="0" b="-45329"/>
            </a:stretch>
          </a:blipFill>
        </p:spPr>
      </p:sp>
      <p:sp>
        <p:nvSpPr>
          <p:cNvPr name="TextBox 8" id="8"/>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Freeform 5" id="5"/>
          <p:cNvSpPr/>
          <p:nvPr/>
        </p:nvSpPr>
        <p:spPr>
          <a:xfrm flipH="false" flipV="false" rot="0">
            <a:off x="-264222" y="0"/>
            <a:ext cx="18552222" cy="8988072"/>
          </a:xfrm>
          <a:custGeom>
            <a:avLst/>
            <a:gdLst/>
            <a:ahLst/>
            <a:cxnLst/>
            <a:rect r="r" b="b" t="t" l="l"/>
            <a:pathLst>
              <a:path h="8988072" w="18552222">
                <a:moveTo>
                  <a:pt x="0" y="0"/>
                </a:moveTo>
                <a:lnTo>
                  <a:pt x="18552222" y="0"/>
                </a:lnTo>
                <a:lnTo>
                  <a:pt x="18552222" y="8988072"/>
                </a:lnTo>
                <a:lnTo>
                  <a:pt x="0" y="8988072"/>
                </a:lnTo>
                <a:lnTo>
                  <a:pt x="0" y="0"/>
                </a:lnTo>
                <a:close/>
              </a:path>
            </a:pathLst>
          </a:custGeom>
          <a:blipFill>
            <a:blip r:embed="rId3">
              <a:alphaModFix amt="20999"/>
            </a:blip>
            <a:stretch>
              <a:fillRect l="0" t="-54935" r="0" b="-51473"/>
            </a:stretch>
          </a:blipFill>
        </p:spPr>
      </p:sp>
      <p:sp>
        <p:nvSpPr>
          <p:cNvPr name="TextBox 6" id="6"/>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7</a:t>
            </a:r>
          </a:p>
        </p:txBody>
      </p:sp>
      <p:sp>
        <p:nvSpPr>
          <p:cNvPr name="TextBox 7" id="7"/>
          <p:cNvSpPr txBox="true"/>
          <p:nvPr/>
        </p:nvSpPr>
        <p:spPr>
          <a:xfrm rot="0">
            <a:off x="1028700" y="1790065"/>
            <a:ext cx="16230600" cy="30194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In 1991, the European Union established its own Good Ma</a:t>
            </a:r>
            <a:r>
              <a:rPr lang="en-US" sz="3000" strike="noStrike" u="none">
                <a:solidFill>
                  <a:srgbClr val="000000"/>
                </a:solidFill>
                <a:latin typeface="DM Sans"/>
                <a:ea typeface="DM Sans"/>
                <a:cs typeface="DM Sans"/>
                <a:sym typeface="DM Sans"/>
              </a:rPr>
              <a:t>nufacturing Practice (GMP) guidelines to ensure that medicinal products manufactured and</a:t>
            </a:r>
            <a:r>
              <a:rPr lang="en-US" sz="3000" strike="noStrike" u="none">
                <a:solidFill>
                  <a:srgbClr val="000000"/>
                </a:solidFill>
                <a:latin typeface="DM Sans"/>
                <a:ea typeface="DM Sans"/>
                <a:cs typeface="DM Sans"/>
                <a:sym typeface="DM Sans"/>
              </a:rPr>
              <a:t> distribut</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d ac</a:t>
            </a:r>
            <a:r>
              <a:rPr lang="en-US" sz="3000" strike="noStrike" u="none">
                <a:solidFill>
                  <a:srgbClr val="000000"/>
                </a:solidFill>
                <a:latin typeface="DM Sans"/>
                <a:ea typeface="DM Sans"/>
                <a:cs typeface="DM Sans"/>
                <a:sym typeface="DM Sans"/>
              </a:rPr>
              <a:t>r</a:t>
            </a:r>
            <a:r>
              <a:rPr lang="en-US" sz="3000" strike="noStrike" u="none">
                <a:solidFill>
                  <a:srgbClr val="000000"/>
                </a:solidFill>
                <a:latin typeface="DM Sans"/>
                <a:ea typeface="DM Sans"/>
                <a:cs typeface="DM Sans"/>
                <a:sym typeface="DM Sans"/>
              </a:rPr>
              <a:t>oss</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Europe consistently met</a:t>
            </a:r>
            <a:r>
              <a:rPr lang="en-US" sz="3000" strike="noStrike" u="none">
                <a:solidFill>
                  <a:srgbClr val="000000"/>
                </a:solidFill>
                <a:latin typeface="DM Sans"/>
                <a:ea typeface="DM Sans"/>
                <a:cs typeface="DM Sans"/>
                <a:sym typeface="DM Sans"/>
              </a:rPr>
              <a:t> high standar</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s </a:t>
            </a:r>
            <a:r>
              <a:rPr lang="en-US" sz="3000" strike="noStrike" u="none">
                <a:solidFill>
                  <a:srgbClr val="000000"/>
                </a:solidFill>
                <a:latin typeface="DM Sans"/>
                <a:ea typeface="DM Sans"/>
                <a:cs typeface="DM Sans"/>
                <a:sym typeface="DM Sans"/>
              </a:rPr>
              <a:t>of quality, safety,</a:t>
            </a:r>
            <a:r>
              <a:rPr lang="en-US" sz="3000" strike="noStrike" u="none">
                <a:solidFill>
                  <a:srgbClr val="000000"/>
                </a:solidFill>
                <a:latin typeface="DM Sans"/>
                <a:ea typeface="DM Sans"/>
                <a:cs typeface="DM Sans"/>
                <a:sym typeface="DM Sans"/>
              </a:rPr>
              <a:t> and efficacy.</a:t>
            </a:r>
          </a:p>
          <a:p>
            <a:pPr algn="just">
              <a:lnSpc>
                <a:spcPts val="4800"/>
              </a:lnSpc>
            </a:pPr>
            <a:r>
              <a:rPr lang="en-US" sz="3000" strike="noStrike" u="none">
                <a:solidFill>
                  <a:srgbClr val="000000"/>
                </a:solidFill>
                <a:latin typeface="DM Sans"/>
                <a:ea typeface="DM Sans"/>
                <a:cs typeface="DM Sans"/>
                <a:sym typeface="DM Sans"/>
              </a:rPr>
              <a:t>These re</a:t>
            </a:r>
            <a:r>
              <a:rPr lang="en-US" sz="3000" strike="noStrike" u="none">
                <a:solidFill>
                  <a:srgbClr val="000000"/>
                </a:solidFill>
                <a:latin typeface="DM Sans"/>
                <a:ea typeface="DM Sans"/>
                <a:cs typeface="DM Sans"/>
                <a:sym typeface="DM Sans"/>
              </a:rPr>
              <a:t>q</a:t>
            </a:r>
            <a:r>
              <a:rPr lang="en-US" sz="3000" strike="noStrike" u="none">
                <a:solidFill>
                  <a:srgbClr val="000000"/>
                </a:solidFill>
                <a:latin typeface="DM Sans"/>
                <a:ea typeface="DM Sans"/>
                <a:cs typeface="DM Sans"/>
                <a:sym typeface="DM Sans"/>
              </a:rPr>
              <a:t>ui</a:t>
            </a:r>
            <a:r>
              <a:rPr lang="en-US" sz="3000" strike="noStrike" u="none">
                <a:solidFill>
                  <a:srgbClr val="000000"/>
                </a:solidFill>
                <a:latin typeface="DM Sans"/>
                <a:ea typeface="DM Sans"/>
                <a:cs typeface="DM Sans"/>
                <a:sym typeface="DM Sans"/>
              </a:rPr>
              <a:t>reme</a:t>
            </a:r>
            <a:r>
              <a:rPr lang="en-US" sz="3000" strike="noStrike" u="none">
                <a:solidFill>
                  <a:srgbClr val="000000"/>
                </a:solidFill>
                <a:latin typeface="DM Sans"/>
                <a:ea typeface="DM Sans"/>
                <a:cs typeface="DM Sans"/>
                <a:sym typeface="DM Sans"/>
              </a:rPr>
              <a:t>n</a:t>
            </a:r>
            <a:r>
              <a:rPr lang="en-US" sz="3000" strike="noStrike" u="none">
                <a:solidFill>
                  <a:srgbClr val="000000"/>
                </a:solidFill>
                <a:latin typeface="DM Sans"/>
                <a:ea typeface="DM Sans"/>
                <a:cs typeface="DM Sans"/>
                <a:sym typeface="DM Sans"/>
              </a:rPr>
              <a:t>t</a:t>
            </a:r>
            <a:r>
              <a:rPr lang="en-US" sz="3000" strike="noStrike" u="none">
                <a:solidFill>
                  <a:srgbClr val="000000"/>
                </a:solidFill>
                <a:latin typeface="DM Sans"/>
                <a:ea typeface="DM Sans"/>
                <a:cs typeface="DM Sans"/>
                <a:sym typeface="DM Sans"/>
              </a:rPr>
              <a:t>s are compile</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 within Eudra</a:t>
            </a:r>
            <a:r>
              <a:rPr lang="en-US" sz="3000" strike="noStrike" u="none">
                <a:solidFill>
                  <a:srgbClr val="000000"/>
                </a:solidFill>
                <a:latin typeface="DM Sans"/>
                <a:ea typeface="DM Sans"/>
                <a:cs typeface="DM Sans"/>
                <a:sym typeface="DM Sans"/>
              </a:rPr>
              <a:t>Lex Vo</a:t>
            </a:r>
            <a:r>
              <a:rPr lang="en-US" sz="3000" strike="noStrike" u="none">
                <a:solidFill>
                  <a:srgbClr val="000000"/>
                </a:solidFill>
                <a:latin typeface="DM Sans"/>
                <a:ea typeface="DM Sans"/>
                <a:cs typeface="DM Sans"/>
                <a:sym typeface="DM Sans"/>
              </a:rPr>
              <a:t>l</a:t>
            </a:r>
            <a:r>
              <a:rPr lang="en-US" sz="3000" strike="noStrike" u="none">
                <a:solidFill>
                  <a:srgbClr val="000000"/>
                </a:solidFill>
                <a:latin typeface="DM Sans"/>
                <a:ea typeface="DM Sans"/>
                <a:cs typeface="DM Sans"/>
                <a:sym typeface="DM Sans"/>
              </a:rPr>
              <a:t>ume 4, w</a:t>
            </a:r>
            <a:r>
              <a:rPr lang="en-US" sz="3000" strike="noStrike" u="none">
                <a:solidFill>
                  <a:srgbClr val="000000"/>
                </a:solidFill>
                <a:latin typeface="DM Sans"/>
                <a:ea typeface="DM Sans"/>
                <a:cs typeface="DM Sans"/>
                <a:sym typeface="DM Sans"/>
              </a:rPr>
              <a:t>hi</a:t>
            </a:r>
            <a:r>
              <a:rPr lang="en-US" sz="3000" strike="noStrike" u="none">
                <a:solidFill>
                  <a:srgbClr val="000000"/>
                </a:solidFill>
                <a:latin typeface="DM Sans"/>
                <a:ea typeface="DM Sans"/>
                <a:cs typeface="DM Sans"/>
                <a:sym typeface="DM Sans"/>
              </a:rPr>
              <a:t>ch</a:t>
            </a:r>
            <a:r>
              <a:rPr lang="en-US" sz="3000" strike="noStrike" u="none">
                <a:solidFill>
                  <a:srgbClr val="000000"/>
                </a:solidFill>
                <a:latin typeface="DM Sans"/>
                <a:ea typeface="DM Sans"/>
                <a:cs typeface="DM Sans"/>
                <a:sym typeface="DM Sans"/>
              </a:rPr>
              <a:t> serves</a:t>
            </a:r>
            <a:r>
              <a:rPr lang="en-US" sz="3000" strike="noStrike" u="none">
                <a:solidFill>
                  <a:srgbClr val="000000"/>
                </a:solidFill>
                <a:latin typeface="DM Sans"/>
                <a:ea typeface="DM Sans"/>
                <a:cs typeface="DM Sans"/>
                <a:sym typeface="DM Sans"/>
              </a:rPr>
              <a:t> a</a:t>
            </a:r>
            <a:r>
              <a:rPr lang="en-US" sz="3000" strike="noStrike" u="none">
                <a:solidFill>
                  <a:srgbClr val="000000"/>
                </a:solidFill>
                <a:latin typeface="DM Sans"/>
                <a:ea typeface="DM Sans"/>
                <a:cs typeface="DM Sans"/>
                <a:sym typeface="DM Sans"/>
              </a:rPr>
              <a:t>s the official GMP guide for both human</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and veterinar</a:t>
            </a:r>
            <a:r>
              <a:rPr lang="en-US" sz="3000" strike="noStrike" u="none">
                <a:solidFill>
                  <a:srgbClr val="000000"/>
                </a:solidFill>
                <a:latin typeface="DM Sans"/>
                <a:ea typeface="DM Sans"/>
                <a:cs typeface="DM Sans"/>
                <a:sym typeface="DM Sans"/>
              </a:rPr>
              <a:t>y m</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dicinal</a:t>
            </a:r>
            <a:r>
              <a:rPr lang="en-US" sz="3000" strike="noStrike" u="none">
                <a:solidFill>
                  <a:srgbClr val="000000"/>
                </a:solidFill>
                <a:latin typeface="DM Sans"/>
                <a:ea typeface="DM Sans"/>
                <a:cs typeface="DM Sans"/>
                <a:sym typeface="DM Sans"/>
              </a:rPr>
              <a:t> products in the European Union. </a:t>
            </a:r>
          </a:p>
        </p:txBody>
      </p:sp>
      <p:sp>
        <p:nvSpPr>
          <p:cNvPr name="TextBox 8" id="8"/>
          <p:cNvSpPr txBox="true"/>
          <p:nvPr/>
        </p:nvSpPr>
        <p:spPr>
          <a:xfrm rot="0">
            <a:off x="1028700" y="5019675"/>
            <a:ext cx="16230600" cy="11906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Eud</a:t>
            </a:r>
            <a:r>
              <a:rPr lang="en-US" sz="3000">
                <a:solidFill>
                  <a:srgbClr val="000000"/>
                </a:solidFill>
                <a:latin typeface="DM Sans"/>
                <a:ea typeface="DM Sans"/>
                <a:cs typeface="DM Sans"/>
                <a:sym typeface="DM Sans"/>
              </a:rPr>
              <a:t>raLex Volume 4 is widely respected across the pharmaceutical industry and is often used as a benchmark for global quality systems.</a:t>
            </a:r>
          </a:p>
        </p:txBody>
      </p:sp>
      <p:sp>
        <p:nvSpPr>
          <p:cNvPr name="TextBox 9" id="9"/>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8</a:t>
            </a:r>
          </a:p>
        </p:txBody>
      </p:sp>
      <p:sp>
        <p:nvSpPr>
          <p:cNvPr name="TextBox 6" id="6"/>
          <p:cNvSpPr txBox="true"/>
          <p:nvPr/>
        </p:nvSpPr>
        <p:spPr>
          <a:xfrm rot="0">
            <a:off x="1028700" y="1790065"/>
            <a:ext cx="16230600" cy="3019425"/>
          </a:xfrm>
          <a:prstGeom prst="rect">
            <a:avLst/>
          </a:prstGeom>
        </p:spPr>
        <p:txBody>
          <a:bodyPr anchor="t" rtlCol="false" tIns="0" lIns="0" bIns="0" rIns="0">
            <a:spAutoFit/>
          </a:bodyPr>
          <a:lstStyle/>
          <a:p>
            <a:pPr algn="just">
              <a:lnSpc>
                <a:spcPts val="4800"/>
              </a:lnSpc>
            </a:pPr>
            <a:r>
              <a:rPr lang="en-US" sz="3000">
                <a:solidFill>
                  <a:srgbClr val="000000"/>
                </a:solidFill>
                <a:latin typeface="DM Sans"/>
                <a:ea typeface="DM Sans"/>
                <a:cs typeface="DM Sans"/>
                <a:sym typeface="DM Sans"/>
              </a:rPr>
              <a:t>T</a:t>
            </a:r>
            <a:r>
              <a:rPr lang="en-US" sz="3000">
                <a:solidFill>
                  <a:srgbClr val="000000"/>
                </a:solidFill>
                <a:latin typeface="DM Sans"/>
                <a:ea typeface="DM Sans"/>
                <a:cs typeface="DM Sans"/>
                <a:sym typeface="DM Sans"/>
              </a:rPr>
              <a:t>he legal basis for these GMP requirements was introd</a:t>
            </a:r>
            <a:r>
              <a:rPr lang="en-US" sz="3000" strike="noStrike" u="none">
                <a:solidFill>
                  <a:srgbClr val="000000"/>
                </a:solidFill>
                <a:latin typeface="DM Sans"/>
                <a:ea typeface="DM Sans"/>
                <a:cs typeface="DM Sans"/>
                <a:sym typeface="DM Sans"/>
              </a:rPr>
              <a:t>uced through EU Commission Directives 91/356/EEC for human medicinal products and 91/412/EEC </a:t>
            </a:r>
            <a:r>
              <a:rPr lang="en-US" sz="3000" strike="noStrike" u="none">
                <a:solidFill>
                  <a:srgbClr val="000000"/>
                </a:solidFill>
                <a:latin typeface="DM Sans"/>
                <a:ea typeface="DM Sans"/>
                <a:cs typeface="DM Sans"/>
                <a:sym typeface="DM Sans"/>
              </a:rPr>
              <a:t>f</a:t>
            </a:r>
            <a:r>
              <a:rPr lang="en-US" sz="3000" strike="noStrike" u="none">
                <a:solidFill>
                  <a:srgbClr val="000000"/>
                </a:solidFill>
                <a:latin typeface="DM Sans"/>
                <a:ea typeface="DM Sans"/>
                <a:cs typeface="DM Sans"/>
                <a:sym typeface="DM Sans"/>
              </a:rPr>
              <a:t>or </a:t>
            </a:r>
            <a:r>
              <a:rPr lang="en-US" sz="3000" strike="noStrike" u="none">
                <a:solidFill>
                  <a:srgbClr val="000000"/>
                </a:solidFill>
                <a:latin typeface="DM Sans"/>
                <a:ea typeface="DM Sans"/>
                <a:cs typeface="DM Sans"/>
                <a:sym typeface="DM Sans"/>
              </a:rPr>
              <a:t>v</a:t>
            </a:r>
            <a:r>
              <a:rPr lang="en-US" sz="3000" strike="noStrike" u="none">
                <a:solidFill>
                  <a:srgbClr val="000000"/>
                </a:solidFill>
                <a:latin typeface="DM Sans"/>
                <a:ea typeface="DM Sans"/>
                <a:cs typeface="DM Sans"/>
                <a:sym typeface="DM Sans"/>
              </a:rPr>
              <a:t>ete</a:t>
            </a:r>
            <a:r>
              <a:rPr lang="en-US" sz="3000" strike="noStrike" u="none">
                <a:solidFill>
                  <a:srgbClr val="000000"/>
                </a:solidFill>
                <a:latin typeface="DM Sans"/>
                <a:ea typeface="DM Sans"/>
                <a:cs typeface="DM Sans"/>
                <a:sym typeface="DM Sans"/>
              </a:rPr>
              <a:t>r</a:t>
            </a:r>
            <a:r>
              <a:rPr lang="en-US" sz="3000" strike="noStrike" u="none">
                <a:solidFill>
                  <a:srgbClr val="000000"/>
                </a:solidFill>
                <a:latin typeface="DM Sans"/>
                <a:ea typeface="DM Sans"/>
                <a:cs typeface="DM Sans"/>
                <a:sym typeface="DM Sans"/>
              </a:rPr>
              <a:t>inary </a:t>
            </a:r>
            <a:r>
              <a:rPr lang="en-US" sz="3000" strike="noStrike" u="none">
                <a:solidFill>
                  <a:srgbClr val="000000"/>
                </a:solidFill>
                <a:latin typeface="DM Sans"/>
                <a:ea typeface="DM Sans"/>
                <a:cs typeface="DM Sans"/>
                <a:sym typeface="DM Sans"/>
              </a:rPr>
              <a:t>m</a:t>
            </a:r>
            <a:r>
              <a:rPr lang="en-US" sz="3000" strike="noStrike" u="none">
                <a:solidFill>
                  <a:srgbClr val="000000"/>
                </a:solidFill>
                <a:latin typeface="DM Sans"/>
                <a:ea typeface="DM Sans"/>
                <a:cs typeface="DM Sans"/>
                <a:sym typeface="DM Sans"/>
              </a:rPr>
              <a:t>edicinal products. Later, Directive 2003/94/EC update</a:t>
            </a:r>
            <a:r>
              <a:rPr lang="en-US" sz="3000" strike="noStrike" u="none">
                <a:solidFill>
                  <a:srgbClr val="000000"/>
                </a:solidFill>
                <a:latin typeface="DM Sans"/>
                <a:ea typeface="DM Sans"/>
                <a:cs typeface="DM Sans"/>
                <a:sym typeface="DM Sans"/>
              </a:rPr>
              <a:t>d</a:t>
            </a:r>
            <a:r>
              <a:rPr lang="en-US" sz="3000" strike="noStrike" u="none">
                <a:solidFill>
                  <a:srgbClr val="000000"/>
                </a:solidFill>
                <a:latin typeface="DM Sans"/>
                <a:ea typeface="DM Sans"/>
                <a:cs typeface="DM Sans"/>
                <a:sym typeface="DM Sans"/>
              </a:rPr>
              <a:t> </a:t>
            </a:r>
            <a:r>
              <a:rPr lang="en-US" sz="3000" strike="noStrike" u="none">
                <a:solidFill>
                  <a:srgbClr val="000000"/>
                </a:solidFill>
                <a:latin typeface="DM Sans"/>
                <a:ea typeface="DM Sans"/>
                <a:cs typeface="DM Sans"/>
                <a:sym typeface="DM Sans"/>
              </a:rPr>
              <a:t>and</a:t>
            </a:r>
            <a:r>
              <a:rPr lang="en-US" sz="3000" strike="noStrike" u="none">
                <a:solidFill>
                  <a:srgbClr val="000000"/>
                </a:solidFill>
                <a:latin typeface="DM Sans"/>
                <a:ea typeface="DM Sans"/>
                <a:cs typeface="DM Sans"/>
                <a:sym typeface="DM Sans"/>
              </a:rPr>
              <a:t> strengthened GMP expectations to reflect advancements in pharm</a:t>
            </a:r>
            <a:r>
              <a:rPr lang="en-US" sz="3000" strike="noStrike" u="none">
                <a:solidFill>
                  <a:srgbClr val="000000"/>
                </a:solidFill>
                <a:latin typeface="DM Sans"/>
                <a:ea typeface="DM Sans"/>
                <a:cs typeface="DM Sans"/>
                <a:sym typeface="DM Sans"/>
              </a:rPr>
              <a:t>ac</a:t>
            </a:r>
            <a:r>
              <a:rPr lang="en-US" sz="3000" strike="noStrike" u="none">
                <a:solidFill>
                  <a:srgbClr val="000000"/>
                </a:solidFill>
                <a:latin typeface="DM Sans"/>
                <a:ea typeface="DM Sans"/>
                <a:cs typeface="DM Sans"/>
                <a:sym typeface="DM Sans"/>
              </a:rPr>
              <a:t>eutical manufacturing and quality management systems.</a:t>
            </a:r>
          </a:p>
        </p:txBody>
      </p:sp>
      <p:sp>
        <p:nvSpPr>
          <p:cNvPr name="Freeform 7" id="7"/>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4935" r="-1444" b="-51473"/>
            </a:stretch>
          </a:blipFill>
        </p:spPr>
      </p:sp>
      <p:sp>
        <p:nvSpPr>
          <p:cNvPr name="TextBox 8" id="8"/>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9</a:t>
            </a:r>
          </a:p>
        </p:txBody>
      </p:sp>
      <p:sp>
        <p:nvSpPr>
          <p:cNvPr name="TextBox 6" id="6"/>
          <p:cNvSpPr txBox="true"/>
          <p:nvPr/>
        </p:nvSpPr>
        <p:spPr>
          <a:xfrm rot="0">
            <a:off x="1028700" y="1790065"/>
            <a:ext cx="10373011" cy="7286625"/>
          </a:xfrm>
          <a:prstGeom prst="rect">
            <a:avLst/>
          </a:prstGeom>
        </p:spPr>
        <p:txBody>
          <a:bodyPr anchor="t" rtlCol="false" tIns="0" lIns="0" bIns="0" rIns="0">
            <a:spAutoFit/>
          </a:bodyPr>
          <a:lstStyle/>
          <a:p>
            <a:pPr algn="just">
              <a:lnSpc>
                <a:spcPts val="4800"/>
              </a:lnSpc>
            </a:pPr>
            <a:r>
              <a:rPr lang="en-US" sz="3000" b="true">
                <a:solidFill>
                  <a:srgbClr val="000000"/>
                </a:solidFill>
                <a:latin typeface="DM Sans Bold"/>
                <a:ea typeface="DM Sans Bold"/>
                <a:cs typeface="DM Sans Bold"/>
                <a:sym typeface="DM Sans Bold"/>
              </a:rPr>
              <a:t>W</a:t>
            </a:r>
            <a:r>
              <a:rPr lang="en-US" b="true" sz="3000">
                <a:solidFill>
                  <a:srgbClr val="000000"/>
                </a:solidFill>
                <a:latin typeface="DM Sans Bold"/>
                <a:ea typeface="DM Sans Bold"/>
                <a:cs typeface="DM Sans Bold"/>
                <a:sym typeface="DM Sans Bold"/>
              </a:rPr>
              <a:t>hat Does EU GMP Cover?</a:t>
            </a:r>
          </a:p>
          <a:p>
            <a:pPr algn="just">
              <a:lnSpc>
                <a:spcPts val="4800"/>
              </a:lnSpc>
            </a:pPr>
            <a:r>
              <a:rPr lang="en-US" sz="3000">
                <a:solidFill>
                  <a:srgbClr val="000000"/>
                </a:solidFill>
                <a:latin typeface="DM Sans"/>
                <a:ea typeface="DM Sans"/>
                <a:cs typeface="DM Sans"/>
                <a:sym typeface="DM Sans"/>
              </a:rPr>
              <a:t>EU GMP guidelines focus on key quality areas such as:</a:t>
            </a:r>
          </a:p>
          <a:p>
            <a:pPr algn="just" marL="647700" indent="-323850" lvl="1">
              <a:lnSpc>
                <a:spcPts val="4800"/>
              </a:lnSpc>
              <a:buFont typeface="Arial"/>
              <a:buChar char="•"/>
            </a:pPr>
            <a:r>
              <a:rPr lang="en-US" sz="3000">
                <a:solidFill>
                  <a:srgbClr val="000000"/>
                </a:solidFill>
                <a:latin typeface="DM Sans"/>
                <a:ea typeface="DM Sans"/>
                <a:cs typeface="DM Sans"/>
                <a:sym typeface="DM Sans"/>
              </a:rPr>
              <a:t>Pharmaceutical Quality Systems</a:t>
            </a:r>
          </a:p>
          <a:p>
            <a:pPr algn="just" marL="647700" indent="-323850" lvl="1">
              <a:lnSpc>
                <a:spcPts val="4800"/>
              </a:lnSpc>
              <a:buFont typeface="Arial"/>
              <a:buChar char="•"/>
            </a:pPr>
            <a:r>
              <a:rPr lang="en-US" sz="3000">
                <a:solidFill>
                  <a:srgbClr val="000000"/>
                </a:solidFill>
                <a:latin typeface="DM Sans"/>
                <a:ea typeface="DM Sans"/>
                <a:cs typeface="DM Sans"/>
                <a:sym typeface="DM Sans"/>
              </a:rPr>
              <a:t>Personn</a:t>
            </a:r>
            <a:r>
              <a:rPr lang="en-US" sz="3000" strike="noStrike" u="none">
                <a:solidFill>
                  <a:srgbClr val="000000"/>
                </a:solidFill>
                <a:latin typeface="DM Sans"/>
                <a:ea typeface="DM Sans"/>
                <a:cs typeface="DM Sans"/>
                <a:sym typeface="DM Sans"/>
              </a:rPr>
              <a:t>el training and hygiene</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Premises and equipment controls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Documentation systems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Production and process v</a:t>
            </a:r>
            <a:r>
              <a:rPr lang="en-US" sz="3000" strike="noStrike" u="none">
                <a:solidFill>
                  <a:srgbClr val="000000"/>
                </a:solidFill>
                <a:latin typeface="DM Sans"/>
                <a:ea typeface="DM Sans"/>
                <a:cs typeface="DM Sans"/>
                <a:sym typeface="DM Sans"/>
              </a:rPr>
              <a:t>alida</a:t>
            </a:r>
            <a:r>
              <a:rPr lang="en-US" sz="3000" strike="noStrike" u="none">
                <a:solidFill>
                  <a:srgbClr val="000000"/>
                </a:solidFill>
                <a:latin typeface="DM Sans"/>
                <a:ea typeface="DM Sans"/>
                <a:cs typeface="DM Sans"/>
                <a:sym typeface="DM Sans"/>
              </a:rPr>
              <a:t>tion</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Quality Control laboratories</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Contract man</a:t>
            </a:r>
            <a:r>
              <a:rPr lang="en-US" sz="3000" strike="noStrike" u="none">
                <a:solidFill>
                  <a:srgbClr val="000000"/>
                </a:solidFill>
                <a:latin typeface="DM Sans"/>
                <a:ea typeface="DM Sans"/>
                <a:cs typeface="DM Sans"/>
                <a:sym typeface="DM Sans"/>
              </a:rPr>
              <a:t>ufac</a:t>
            </a:r>
            <a:r>
              <a:rPr lang="en-US" sz="3000" strike="noStrike" u="none">
                <a:solidFill>
                  <a:srgbClr val="000000"/>
                </a:solidFill>
                <a:latin typeface="DM Sans"/>
                <a:ea typeface="DM Sans"/>
                <a:cs typeface="DM Sans"/>
                <a:sym typeface="DM Sans"/>
              </a:rPr>
              <a:t>turing oversight</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Complaints, recalls, and self-inspec</a:t>
            </a:r>
            <a:r>
              <a:rPr lang="en-US" sz="3000" strike="noStrike" u="none">
                <a:solidFill>
                  <a:srgbClr val="000000"/>
                </a:solidFill>
                <a:latin typeface="DM Sans"/>
                <a:ea typeface="DM Sans"/>
                <a:cs typeface="DM Sans"/>
                <a:sym typeface="DM Sans"/>
              </a:rPr>
              <a:t>tion</a:t>
            </a:r>
          </a:p>
          <a:p>
            <a:pPr algn="just" marL="647700" indent="-323850" lvl="1">
              <a:lnSpc>
                <a:spcPts val="4800"/>
              </a:lnSpc>
              <a:buFont typeface="Arial"/>
              <a:buChar char="•"/>
            </a:pPr>
            <a:r>
              <a:rPr lang="en-US" sz="3000" strike="noStrike" u="none">
                <a:solidFill>
                  <a:srgbClr val="000000"/>
                </a:solidFill>
                <a:latin typeface="DM Sans"/>
                <a:ea typeface="DM Sans"/>
                <a:cs typeface="DM Sans"/>
                <a:sym typeface="DM Sans"/>
              </a:rPr>
              <a:t>St</a:t>
            </a:r>
            <a:r>
              <a:rPr lang="en-US" sz="3000" strike="noStrike" u="none">
                <a:solidFill>
                  <a:srgbClr val="000000"/>
                </a:solidFill>
                <a:latin typeface="DM Sans"/>
                <a:ea typeface="DM Sans"/>
                <a:cs typeface="DM Sans"/>
                <a:sym typeface="DM Sans"/>
              </a:rPr>
              <a:t>erile manufacturing requirements (Annex 1)</a:t>
            </a:r>
          </a:p>
          <a:p>
            <a:pPr algn="just">
              <a:lnSpc>
                <a:spcPts val="4800"/>
              </a:lnSpc>
            </a:pPr>
          </a:p>
        </p:txBody>
      </p:sp>
      <p:sp>
        <p:nvSpPr>
          <p:cNvPr name="Freeform 7" id="7"/>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4935" r="-1444" b="-51473"/>
            </a:stretch>
          </a:blipFill>
        </p:spPr>
      </p:sp>
      <p:sp>
        <p:nvSpPr>
          <p:cNvPr name="TextBox 8" id="8"/>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988072"/>
            <a:ext cx="18288000" cy="1298928"/>
            <a:chOff x="0" y="0"/>
            <a:chExt cx="6671512" cy="473853"/>
          </a:xfrm>
        </p:grpSpPr>
        <p:sp>
          <p:nvSpPr>
            <p:cNvPr name="Freeform 3" id="3"/>
            <p:cNvSpPr/>
            <p:nvPr/>
          </p:nvSpPr>
          <p:spPr>
            <a:xfrm flipH="false" flipV="false" rot="0">
              <a:off x="0" y="0"/>
              <a:ext cx="6671512" cy="473852"/>
            </a:xfrm>
            <a:custGeom>
              <a:avLst/>
              <a:gdLst/>
              <a:ahLst/>
              <a:cxnLst/>
              <a:rect r="r" b="b" t="t" l="l"/>
              <a:pathLst>
                <a:path h="473852" w="6671512">
                  <a:moveTo>
                    <a:pt x="0" y="0"/>
                  </a:moveTo>
                  <a:lnTo>
                    <a:pt x="6671512" y="0"/>
                  </a:lnTo>
                  <a:lnTo>
                    <a:pt x="6671512" y="473852"/>
                  </a:lnTo>
                  <a:lnTo>
                    <a:pt x="0" y="473852"/>
                  </a:lnTo>
                  <a:close/>
                </a:path>
              </a:pathLst>
            </a:custGeom>
            <a:solidFill>
              <a:srgbClr val="343274"/>
            </a:solidFill>
          </p:spPr>
        </p:sp>
      </p:grpSp>
      <p:sp>
        <p:nvSpPr>
          <p:cNvPr name="Freeform 4" id="4"/>
          <p:cNvSpPr/>
          <p:nvPr/>
        </p:nvSpPr>
        <p:spPr>
          <a:xfrm flipH="false" flipV="false" rot="0">
            <a:off x="17259300" y="315027"/>
            <a:ext cx="701542" cy="701542"/>
          </a:xfrm>
          <a:custGeom>
            <a:avLst/>
            <a:gdLst/>
            <a:ahLst/>
            <a:cxnLst/>
            <a:rect r="r" b="b" t="t" l="l"/>
            <a:pathLst>
              <a:path h="701542" w="701542">
                <a:moveTo>
                  <a:pt x="0" y="0"/>
                </a:moveTo>
                <a:lnTo>
                  <a:pt x="701542" y="0"/>
                </a:lnTo>
                <a:lnTo>
                  <a:pt x="701542" y="701541"/>
                </a:lnTo>
                <a:lnTo>
                  <a:pt x="0" y="701541"/>
                </a:lnTo>
                <a:lnTo>
                  <a:pt x="0" y="0"/>
                </a:lnTo>
                <a:close/>
              </a:path>
            </a:pathLst>
          </a:custGeom>
          <a:blipFill>
            <a:blip r:embed="rId2"/>
            <a:stretch>
              <a:fillRect l="0" t="0" r="0" b="0"/>
            </a:stretch>
          </a:blipFill>
        </p:spPr>
      </p:sp>
      <p:sp>
        <p:nvSpPr>
          <p:cNvPr name="TextBox 5" id="5"/>
          <p:cNvSpPr txBox="true"/>
          <p:nvPr/>
        </p:nvSpPr>
        <p:spPr>
          <a:xfrm rot="0">
            <a:off x="12902480" y="9358771"/>
            <a:ext cx="4356820" cy="490855"/>
          </a:xfrm>
          <a:prstGeom prst="rect">
            <a:avLst/>
          </a:prstGeom>
        </p:spPr>
        <p:txBody>
          <a:bodyPr anchor="t" rtlCol="false" tIns="0" lIns="0" bIns="0" rIns="0">
            <a:spAutoFit/>
          </a:bodyPr>
          <a:lstStyle/>
          <a:p>
            <a:pPr algn="r">
              <a:lnSpc>
                <a:spcPts val="3919"/>
              </a:lnSpc>
            </a:pPr>
            <a:r>
              <a:rPr lang="en-US" sz="2799">
                <a:solidFill>
                  <a:srgbClr val="F9F5F0"/>
                </a:solidFill>
                <a:latin typeface="Open Sauce"/>
                <a:ea typeface="Open Sauce"/>
                <a:cs typeface="Open Sauce"/>
                <a:sym typeface="Open Sauce"/>
              </a:rPr>
              <a:t>10</a:t>
            </a:r>
          </a:p>
        </p:txBody>
      </p:sp>
      <p:sp>
        <p:nvSpPr>
          <p:cNvPr name="TextBox 6" id="6"/>
          <p:cNvSpPr txBox="true"/>
          <p:nvPr/>
        </p:nvSpPr>
        <p:spPr>
          <a:xfrm rot="0">
            <a:off x="1028700" y="1790065"/>
            <a:ext cx="16230600" cy="3019425"/>
          </a:xfrm>
          <a:prstGeom prst="rect">
            <a:avLst/>
          </a:prstGeom>
        </p:spPr>
        <p:txBody>
          <a:bodyPr anchor="t" rtlCol="false" tIns="0" lIns="0" bIns="0" rIns="0">
            <a:spAutoFit/>
          </a:bodyPr>
          <a:lstStyle/>
          <a:p>
            <a:pPr algn="just">
              <a:lnSpc>
                <a:spcPts val="4800"/>
              </a:lnSpc>
            </a:pPr>
            <a:r>
              <a:rPr lang="en-US" sz="3000" b="true">
                <a:solidFill>
                  <a:srgbClr val="000000"/>
                </a:solidFill>
                <a:latin typeface="DM Sans Bold"/>
                <a:ea typeface="DM Sans Bold"/>
                <a:cs typeface="DM Sans Bold"/>
                <a:sym typeface="DM Sans Bold"/>
              </a:rPr>
              <a:t>W</a:t>
            </a:r>
            <a:r>
              <a:rPr lang="en-US" b="true" sz="3000">
                <a:solidFill>
                  <a:srgbClr val="000000"/>
                </a:solidFill>
                <a:latin typeface="DM Sans Bold"/>
                <a:ea typeface="DM Sans Bold"/>
                <a:cs typeface="DM Sans Bold"/>
                <a:sym typeface="DM Sans Bold"/>
              </a:rPr>
              <a:t>hy EU GMP is Important?</a:t>
            </a:r>
          </a:p>
          <a:p>
            <a:pPr algn="just">
              <a:lnSpc>
                <a:spcPts val="4800"/>
              </a:lnSpc>
            </a:pPr>
            <a:r>
              <a:rPr lang="en-US" sz="3000">
                <a:solidFill>
                  <a:srgbClr val="000000"/>
                </a:solidFill>
                <a:latin typeface="DM Sans"/>
                <a:ea typeface="DM Sans"/>
                <a:cs typeface="DM Sans"/>
                <a:sym typeface="DM Sans"/>
              </a:rPr>
              <a:t>EU GMP is one of the most influential regulatory systems in the world. Many pharmaceutical companies outside Europ</a:t>
            </a:r>
            <a:r>
              <a:rPr lang="en-US" sz="3000" strike="noStrike" u="none">
                <a:solidFill>
                  <a:srgbClr val="000000"/>
                </a:solidFill>
                <a:latin typeface="DM Sans"/>
                <a:ea typeface="DM Sans"/>
                <a:cs typeface="DM Sans"/>
                <a:sym typeface="DM Sans"/>
              </a:rPr>
              <a:t>e also follow these standards to export products into EU markets. Compliance with EU GMP demonstrates a company’s commitment to world-class manufacturing practices and pati</a:t>
            </a:r>
            <a:r>
              <a:rPr lang="en-US" sz="3000" strike="noStrike" u="none">
                <a:solidFill>
                  <a:srgbClr val="000000"/>
                </a:solidFill>
                <a:latin typeface="DM Sans"/>
                <a:ea typeface="DM Sans"/>
                <a:cs typeface="DM Sans"/>
                <a:sym typeface="DM Sans"/>
              </a:rPr>
              <a:t>e</a:t>
            </a:r>
            <a:r>
              <a:rPr lang="en-US" sz="3000" strike="noStrike" u="none">
                <a:solidFill>
                  <a:srgbClr val="000000"/>
                </a:solidFill>
                <a:latin typeface="DM Sans"/>
                <a:ea typeface="DM Sans"/>
                <a:cs typeface="DM Sans"/>
                <a:sym typeface="DM Sans"/>
              </a:rPr>
              <a:t>nt safety.</a:t>
            </a:r>
          </a:p>
        </p:txBody>
      </p:sp>
      <p:sp>
        <p:nvSpPr>
          <p:cNvPr name="Freeform 7" id="7"/>
          <p:cNvSpPr/>
          <p:nvPr/>
        </p:nvSpPr>
        <p:spPr>
          <a:xfrm flipH="false" flipV="false" rot="0">
            <a:off x="0" y="0"/>
            <a:ext cx="18288000" cy="8988072"/>
          </a:xfrm>
          <a:custGeom>
            <a:avLst/>
            <a:gdLst/>
            <a:ahLst/>
            <a:cxnLst/>
            <a:rect r="r" b="b" t="t" l="l"/>
            <a:pathLst>
              <a:path h="8988072" w="18288000">
                <a:moveTo>
                  <a:pt x="0" y="0"/>
                </a:moveTo>
                <a:lnTo>
                  <a:pt x="18288000" y="0"/>
                </a:lnTo>
                <a:lnTo>
                  <a:pt x="18288000" y="8988072"/>
                </a:lnTo>
                <a:lnTo>
                  <a:pt x="0" y="8988072"/>
                </a:lnTo>
                <a:lnTo>
                  <a:pt x="0" y="0"/>
                </a:lnTo>
                <a:close/>
              </a:path>
            </a:pathLst>
          </a:custGeom>
          <a:blipFill>
            <a:blip r:embed="rId3">
              <a:alphaModFix amt="20999"/>
            </a:blip>
            <a:stretch>
              <a:fillRect l="0" t="-54935" r="-1444" b="-51473"/>
            </a:stretch>
          </a:blipFill>
        </p:spPr>
      </p:sp>
      <p:sp>
        <p:nvSpPr>
          <p:cNvPr name="TextBox 8" id="8"/>
          <p:cNvSpPr txBox="true"/>
          <p:nvPr/>
        </p:nvSpPr>
        <p:spPr>
          <a:xfrm rot="0">
            <a:off x="1028700" y="580072"/>
            <a:ext cx="8857521" cy="811530"/>
          </a:xfrm>
          <a:prstGeom prst="rect">
            <a:avLst/>
          </a:prstGeom>
        </p:spPr>
        <p:txBody>
          <a:bodyPr anchor="t" rtlCol="false" tIns="0" lIns="0" bIns="0" rIns="0">
            <a:spAutoFit/>
          </a:bodyPr>
          <a:lstStyle/>
          <a:p>
            <a:pPr algn="l" marL="0" indent="0" lvl="0">
              <a:lnSpc>
                <a:spcPts val="6719"/>
              </a:lnSpc>
              <a:spcBef>
                <a:spcPct val="0"/>
              </a:spcBef>
            </a:pPr>
            <a:r>
              <a:rPr lang="en-US" b="true" sz="4800">
                <a:solidFill>
                  <a:srgbClr val="343274"/>
                </a:solidFill>
                <a:latin typeface="Open Sauce Bold"/>
                <a:ea typeface="Open Sauce Bold"/>
                <a:cs typeface="Open Sauce Bold"/>
                <a:sym typeface="Open Sauce Bold"/>
              </a:rPr>
              <a:t>MODULE 01 I  What is GMP?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DAHIeQ6XH98</dc:identifier>
  <dcterms:modified xsi:type="dcterms:W3CDTF">2011-08-01T06:04:30Z</dcterms:modified>
  <cp:revision>1</cp:revision>
  <dc:title>Moudle 1</dc:title>
</cp:coreProperties>
</file>